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10287000" cx="18288000"/>
  <p:notesSz cx="10287000" cy="18288000"/>
  <p:embeddedFontLst>
    <p:embeddedFont>
      <p:font typeface="Noto Sans"/>
      <p:bold r:id="rId41"/>
      <p:boldItalic r:id="rId42"/>
    </p:embeddedFont>
    <p:embeddedFont>
      <p:font typeface="Noto Sans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7" roundtripDataSignature="AMtx7mgyjCZCSxUkE24+zMIJNwTCKnas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35DF6D3-77E5-4AF3-8031-7C8F037E6C2B}">
  <a:tblStyle styleId="{B35DF6D3-77E5-4AF3-8031-7C8F037E6C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NotoSans-boldItalic.fntdata"/><Relationship Id="rId41" Type="http://schemas.openxmlformats.org/officeDocument/2006/relationships/font" Target="fonts/NotoSans-bold.fntdata"/><Relationship Id="rId22" Type="http://schemas.openxmlformats.org/officeDocument/2006/relationships/slide" Target="slides/slide16.xml"/><Relationship Id="rId44" Type="http://schemas.openxmlformats.org/officeDocument/2006/relationships/font" Target="fonts/NotoSansLight-bold.fntdata"/><Relationship Id="rId21" Type="http://schemas.openxmlformats.org/officeDocument/2006/relationships/slide" Target="slides/slide15.xml"/><Relationship Id="rId43" Type="http://schemas.openxmlformats.org/officeDocument/2006/relationships/font" Target="fonts/NotoSansLight-regular.fntdata"/><Relationship Id="rId24" Type="http://schemas.openxmlformats.org/officeDocument/2006/relationships/slide" Target="slides/slide18.xml"/><Relationship Id="rId46" Type="http://schemas.openxmlformats.org/officeDocument/2006/relationships/font" Target="fonts/NotoSansLight-boldItalic.fntdata"/><Relationship Id="rId23" Type="http://schemas.openxmlformats.org/officeDocument/2006/relationships/slide" Target="slides/slide17.xml"/><Relationship Id="rId45" Type="http://schemas.openxmlformats.org/officeDocument/2006/relationships/font" Target="fonts/NotoSans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customschemas.google.com/relationships/presentationmetadata" Target="meta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e0dd461549_2_5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1e0dd461549_2_5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e0dd461549_2_6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e0dd461549_2_6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e0dd461549_2_7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1e0dd461549_2_7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e0dd461549_2_8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e0dd461549_2_8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e0dd461549_2_9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1e0dd461549_2_9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e0dd461549_2_10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1e0dd461549_2_10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e0dd461549_2_11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1e0dd461549_2_11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0dd461549_2_12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1e0dd461549_2_12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e0dd461549_0_9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1e0dd461549_0_9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e0dd461549_0_12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1e0dd461549_0_12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e0dd461549_2_14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1e0dd461549_2_14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e0dd461549_2_17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1e0dd461549_2_17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e0dd461549_2_18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1e0dd461549_2_18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e0dd461549_0_17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1e0dd461549_0_17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e0dd461549_0_19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1e0dd461549_0_19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e0dd461549_2_20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1e0dd461549_2_20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e0dd461549_2_22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1e0dd461549_2_22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e0dd461549_0_2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1e0dd461549_0_21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e0dd461549_0_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1e0dd461549_0_1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e0dd461549_2_24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1e0dd461549_2_24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e0dd461549_2_25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1e0dd461549_2_25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09f8877d61_0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209f8877d61_0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09f8877d61_0_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209f8877d61_0_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e0dd461549_0_22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1e0dd461549_0_22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0dd461549_0_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1e0dd461549_0_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0dd461549_2_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1e0dd461549_2_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0dd461549_0_3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e0dd461549_0_3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e0dd461549_2_3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e0dd461549_2_3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1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1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8.png"/><Relationship Id="rId4" Type="http://schemas.openxmlformats.org/officeDocument/2006/relationships/image" Target="../media/image4.png"/><Relationship Id="rId11" Type="http://schemas.openxmlformats.org/officeDocument/2006/relationships/image" Target="../media/image21.png"/><Relationship Id="rId10" Type="http://schemas.openxmlformats.org/officeDocument/2006/relationships/image" Target="../media/image19.png"/><Relationship Id="rId9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8.png"/><Relationship Id="rId8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8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Relationship Id="rId7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8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8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-9141706" y="-6018734"/>
            <a:ext cx="36571429" cy="23221240"/>
            <a:chOff x="-9152206" y="-4952084"/>
            <a:chExt cx="36571429" cy="23221240"/>
          </a:xfrm>
        </p:grpSpPr>
        <p:pic>
          <p:nvPicPr>
            <p:cNvPr id="85" name="Google Shape;85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9152206" y="-4952084"/>
              <a:ext cx="36571429" cy="23221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031606"/>
              <a:ext cx="18285715" cy="116106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7" name="Google Shape;8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5400000">
            <a:off x="14293246" y="7546747"/>
            <a:ext cx="1740300" cy="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158651" y="1719848"/>
            <a:ext cx="702291" cy="10714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15177090" y="8695655"/>
            <a:ext cx="164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24835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20</a:t>
            </a:r>
            <a:r>
              <a:rPr lang="en-US" sz="1800">
                <a:solidFill>
                  <a:srgbClr val="424835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23-04-07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2101090" y="1265537"/>
            <a:ext cx="12001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쌍용교육센터관리시스템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5340153" y="7050790"/>
            <a:ext cx="4418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김대환</a:t>
            </a:r>
            <a:endParaRPr sz="18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유동현</a:t>
            </a:r>
            <a:endParaRPr sz="18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이동재</a:t>
            </a:r>
            <a:endParaRPr sz="18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이채린</a:t>
            </a:r>
            <a:endParaRPr sz="18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조연우</a:t>
            </a:r>
            <a:endParaRPr sz="18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5340153" y="6529718"/>
            <a:ext cx="441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4835"/>
                </a:solidFill>
                <a:latin typeface="Noto Sans"/>
                <a:ea typeface="Noto Sans"/>
                <a:cs typeface="Noto Sans"/>
                <a:sym typeface="Noto Sans"/>
              </a:rPr>
              <a:t>1조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66225" y="3234138"/>
            <a:ext cx="3429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20800" y="2906150"/>
            <a:ext cx="47625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0600" y="3038475"/>
            <a:ext cx="4210050" cy="42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56408" y="5961733"/>
            <a:ext cx="2980148" cy="42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44675" y="6085974"/>
            <a:ext cx="54864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65307" y="-1826953"/>
            <a:ext cx="36571427" cy="14050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5630178" y="5187680"/>
            <a:ext cx="7025359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685714"/>
            <a:ext cx="18285715" cy="702536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"/>
          <p:cNvSpPr txBox="1"/>
          <p:nvPr/>
        </p:nvSpPr>
        <p:spPr>
          <a:xfrm>
            <a:off x="4649898" y="648333"/>
            <a:ext cx="898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3.1 ERD(전체-논리 ver)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7" name="Google Shape;20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400157" y="949725"/>
            <a:ext cx="2487567" cy="5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"/>
          <p:cNvSpPr txBox="1"/>
          <p:nvPr/>
        </p:nvSpPr>
        <p:spPr>
          <a:xfrm>
            <a:off x="13808523" y="1072595"/>
            <a:ext cx="367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17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3. 데이터 구조</a:t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9" name="Google Shape;209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4900" y="1685750"/>
            <a:ext cx="12838175" cy="702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1e0dd461549_2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142857" y="-1826965"/>
            <a:ext cx="36571427" cy="14050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1e0dd461549_2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5630178" y="5187680"/>
            <a:ext cx="7025360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1e0dd461549_2_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685714"/>
            <a:ext cx="18285715" cy="702536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1e0dd461549_2_50"/>
          <p:cNvSpPr txBox="1"/>
          <p:nvPr/>
        </p:nvSpPr>
        <p:spPr>
          <a:xfrm>
            <a:off x="4649898" y="648333"/>
            <a:ext cx="898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3.2 ERD(전체-물리 ver)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18" name="Google Shape;218;g1e0dd461549_2_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400157" y="949725"/>
            <a:ext cx="2487567" cy="5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1e0dd461549_2_50"/>
          <p:cNvSpPr txBox="1"/>
          <p:nvPr/>
        </p:nvSpPr>
        <p:spPr>
          <a:xfrm>
            <a:off x="13808523" y="1072595"/>
            <a:ext cx="367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3. 데이터 구조</a:t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20" name="Google Shape;220;g1e0dd461549_2_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7000" y="1685725"/>
            <a:ext cx="12841252" cy="702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1e0dd461549_2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142857" y="-1826965"/>
            <a:ext cx="36571427" cy="14050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e0dd461549_2_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5630178" y="5187680"/>
            <a:ext cx="7025360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1e0dd461549_2_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685714"/>
            <a:ext cx="18285715" cy="702536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1e0dd461549_2_63"/>
          <p:cNvSpPr txBox="1"/>
          <p:nvPr/>
        </p:nvSpPr>
        <p:spPr>
          <a:xfrm>
            <a:off x="4649898" y="648333"/>
            <a:ext cx="898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3.3 ERD(관리자, 교사, 추천도서)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29" name="Google Shape;229;g1e0dd461549_2_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400157" y="949725"/>
            <a:ext cx="2487567" cy="5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1e0dd461549_2_63"/>
          <p:cNvSpPr txBox="1"/>
          <p:nvPr/>
        </p:nvSpPr>
        <p:spPr>
          <a:xfrm>
            <a:off x="13808523" y="1072595"/>
            <a:ext cx="367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3. 데이터 구조</a:t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31" name="Google Shape;231;g1e0dd461549_2_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9674" y="2045888"/>
            <a:ext cx="8328650" cy="63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g1e0dd461549_2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142857" y="-1826965"/>
            <a:ext cx="36571427" cy="14050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1e0dd461549_2_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5630178" y="5187680"/>
            <a:ext cx="7025360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1e0dd461549_2_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685714"/>
            <a:ext cx="18285715" cy="702536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1e0dd461549_2_74"/>
          <p:cNvSpPr txBox="1"/>
          <p:nvPr/>
        </p:nvSpPr>
        <p:spPr>
          <a:xfrm>
            <a:off x="4649898" y="648333"/>
            <a:ext cx="898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3.4 ERD(교육생, 지원생, 수강)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40" name="Google Shape;240;g1e0dd461549_2_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400157" y="949725"/>
            <a:ext cx="2487567" cy="5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1e0dd461549_2_74"/>
          <p:cNvSpPr txBox="1"/>
          <p:nvPr/>
        </p:nvSpPr>
        <p:spPr>
          <a:xfrm>
            <a:off x="13808523" y="1072595"/>
            <a:ext cx="367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3. 데이터 구조</a:t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42" name="Google Shape;242;g1e0dd461549_2_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81263" y="2413036"/>
            <a:ext cx="15125475" cy="54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1e0dd461549_2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142857" y="-1826965"/>
            <a:ext cx="36571427" cy="14050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e0dd461549_2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5630178" y="5187680"/>
            <a:ext cx="7025360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e0dd461549_2_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685714"/>
            <a:ext cx="18285715" cy="702536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1e0dd461549_2_85"/>
          <p:cNvSpPr txBox="1"/>
          <p:nvPr/>
        </p:nvSpPr>
        <p:spPr>
          <a:xfrm>
            <a:off x="4649898" y="648333"/>
            <a:ext cx="898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3.5 ERD(교육생, 지원생, 수강)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1" name="Google Shape;251;g1e0dd461549_2_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400157" y="949725"/>
            <a:ext cx="2487567" cy="5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1e0dd461549_2_85"/>
          <p:cNvSpPr txBox="1"/>
          <p:nvPr/>
        </p:nvSpPr>
        <p:spPr>
          <a:xfrm>
            <a:off x="13808523" y="1072595"/>
            <a:ext cx="367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3. 데이터 구조</a:t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3" name="Google Shape;253;g1e0dd461549_2_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4075" y="1923813"/>
            <a:ext cx="8019852" cy="643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g1e0dd461549_2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142857" y="-1826965"/>
            <a:ext cx="36571427" cy="14050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e0dd461549_2_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5630178" y="5187680"/>
            <a:ext cx="7025360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e0dd461549_2_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685714"/>
            <a:ext cx="18285715" cy="702536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e0dd461549_2_96"/>
          <p:cNvSpPr txBox="1"/>
          <p:nvPr/>
        </p:nvSpPr>
        <p:spPr>
          <a:xfrm>
            <a:off x="4649898" y="648333"/>
            <a:ext cx="898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3.6 ERD(출결 관리)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62" name="Google Shape;262;g1e0dd461549_2_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400157" y="949725"/>
            <a:ext cx="2487567" cy="5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1e0dd461549_2_96"/>
          <p:cNvSpPr txBox="1"/>
          <p:nvPr/>
        </p:nvSpPr>
        <p:spPr>
          <a:xfrm>
            <a:off x="13808523" y="1072595"/>
            <a:ext cx="367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3. 데이터 구조</a:t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64" name="Google Shape;264;g1e0dd461549_2_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56229" y="2726425"/>
            <a:ext cx="11173250" cy="48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g1e0dd461549_2_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142857" y="-1826965"/>
            <a:ext cx="36571427" cy="14050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e0dd461549_2_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5630178" y="5187680"/>
            <a:ext cx="7025360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e0dd461549_2_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685714"/>
            <a:ext cx="18285715" cy="702536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e0dd461549_2_107"/>
          <p:cNvSpPr txBox="1"/>
          <p:nvPr/>
        </p:nvSpPr>
        <p:spPr>
          <a:xfrm>
            <a:off x="4649898" y="648333"/>
            <a:ext cx="898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3.7 ERD(상담, 시험, 성적)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73" name="Google Shape;273;g1e0dd461549_2_1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400157" y="949725"/>
            <a:ext cx="2487567" cy="5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1e0dd461549_2_107"/>
          <p:cNvSpPr txBox="1"/>
          <p:nvPr/>
        </p:nvSpPr>
        <p:spPr>
          <a:xfrm>
            <a:off x="13808523" y="1072595"/>
            <a:ext cx="367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3. 데이터 구조</a:t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75" name="Google Shape;275;g1e0dd461549_2_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1575" y="2055613"/>
            <a:ext cx="7524852" cy="61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g1e0dd461549_2_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142857" y="-1826965"/>
            <a:ext cx="36571427" cy="14050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1e0dd461549_2_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5630178" y="5187680"/>
            <a:ext cx="7025360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1e0dd461549_2_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685714"/>
            <a:ext cx="18285715" cy="702536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e0dd461549_2_118"/>
          <p:cNvSpPr txBox="1"/>
          <p:nvPr/>
        </p:nvSpPr>
        <p:spPr>
          <a:xfrm>
            <a:off x="4649898" y="648333"/>
            <a:ext cx="898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3.8 ERD(계약 형태, 취업 현황)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4" name="Google Shape;284;g1e0dd461549_2_1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400157" y="949725"/>
            <a:ext cx="2487567" cy="5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1e0dd461549_2_118"/>
          <p:cNvSpPr txBox="1"/>
          <p:nvPr/>
        </p:nvSpPr>
        <p:spPr>
          <a:xfrm>
            <a:off x="13808523" y="1072595"/>
            <a:ext cx="367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3. 데이터 구조</a:t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6" name="Google Shape;286;g1e0dd461549_2_1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8601" y="1881638"/>
            <a:ext cx="5588500" cy="652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g1e0dd461549_2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142857" y="-1826965"/>
            <a:ext cx="36571427" cy="14050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1e0dd461549_2_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5630178" y="5187680"/>
            <a:ext cx="7025360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e0dd461549_2_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685714"/>
            <a:ext cx="18285715" cy="702536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e0dd461549_2_129"/>
          <p:cNvSpPr txBox="1"/>
          <p:nvPr/>
        </p:nvSpPr>
        <p:spPr>
          <a:xfrm>
            <a:off x="4108713" y="665825"/>
            <a:ext cx="10068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3.9 ERD(달란트 시장, 만남의 광장, 상품)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5" name="Google Shape;295;g1e0dd461549_2_1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400157" y="949725"/>
            <a:ext cx="2487567" cy="5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1e0dd461549_2_129"/>
          <p:cNvSpPr txBox="1"/>
          <p:nvPr/>
        </p:nvSpPr>
        <p:spPr>
          <a:xfrm>
            <a:off x="13366314" y="1072587"/>
            <a:ext cx="411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3. 데이터 구조</a:t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7" name="Google Shape;297;g1e0dd461549_2_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7816" y="2223500"/>
            <a:ext cx="10812374" cy="59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e0dd461549_0_94"/>
          <p:cNvSpPr txBox="1"/>
          <p:nvPr/>
        </p:nvSpPr>
        <p:spPr>
          <a:xfrm>
            <a:off x="4350300" y="3204000"/>
            <a:ext cx="95874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「    </a:t>
            </a:r>
            <a:endParaRPr b="1" sz="9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    4</a:t>
            </a:r>
            <a:r>
              <a:rPr b="1" lang="en-US" sz="4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. 업무 SQL</a:t>
            </a:r>
            <a:endParaRPr b="1" sz="9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             」</a:t>
            </a:r>
            <a:endParaRPr b="1" sz="9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2"/>
          <p:cNvGrpSpPr/>
          <p:nvPr/>
        </p:nvGrpSpPr>
        <p:grpSpPr>
          <a:xfrm>
            <a:off x="-9152206" y="-4952084"/>
            <a:ext cx="36571429" cy="23221239"/>
            <a:chOff x="-9152206" y="-4952084"/>
            <a:chExt cx="36571429" cy="23221239"/>
          </a:xfrm>
        </p:grpSpPr>
        <p:pic>
          <p:nvPicPr>
            <p:cNvPr id="103" name="Google Shape;103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031606"/>
              <a:ext cx="18285714" cy="116106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5" name="Google Shape;10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1322633" y="6008044"/>
            <a:ext cx="4822784" cy="2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2160610" y="6008043"/>
            <a:ext cx="4822784" cy="2142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 txBox="1"/>
          <p:nvPr/>
        </p:nvSpPr>
        <p:spPr>
          <a:xfrm>
            <a:off x="9128300" y="5215050"/>
            <a:ext cx="4642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3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데이터 구조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0" y="5215050"/>
            <a:ext cx="4642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프로젝트 개요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4649898" y="1886429"/>
            <a:ext cx="898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목 차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4582725" y="5215050"/>
            <a:ext cx="4642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b="1" lang="en-US" sz="24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 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요구분석 개요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13723300" y="5215050"/>
            <a:ext cx="4642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4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업무 SQL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2" name="Google Shape;11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6727610" y="6008030"/>
            <a:ext cx="4822784" cy="21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3"/>
          <p:cNvGrpSpPr/>
          <p:nvPr/>
        </p:nvGrpSpPr>
        <p:grpSpPr>
          <a:xfrm>
            <a:off x="-9142857" y="-1826965"/>
            <a:ext cx="36571429" cy="14050718"/>
            <a:chOff x="-9142857" y="-1826965"/>
            <a:chExt cx="36571429" cy="14050718"/>
          </a:xfrm>
        </p:grpSpPr>
        <p:pic>
          <p:nvPicPr>
            <p:cNvPr id="308" name="Google Shape;308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685727"/>
              <a:ext cx="18285725" cy="86012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0" name="Google Shape;310;p3"/>
          <p:cNvSpPr txBox="1"/>
          <p:nvPr/>
        </p:nvSpPr>
        <p:spPr>
          <a:xfrm>
            <a:off x="6042100" y="3317125"/>
            <a:ext cx="5697600" cy="6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SELECT </a:t>
            </a:r>
            <a:endParaRPr sz="1500">
              <a:solidFill>
                <a:srgbClr val="6FA8D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mb.name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AS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"이름",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mb.ssn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AS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"주민번호 뒷자리",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mb.tel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AS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"전화번호",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cl.curs_name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AS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"과정명",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st.enroll_date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AS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"과정 시작날짜",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st.drop_out_date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AS "과정 종료날짜",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oc.room_seq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AS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"강의실",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sj.subject_name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AS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"과목명",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os.begin_date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AS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"과목 시작날짜",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os.end_date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AS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"과목 종료날짜",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tc.name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AS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"교사명",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sc.test_writescore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AS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"필기시험점수",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sc.test_realscore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AS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"실기시험점수"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FROM </a:t>
            </a:r>
            <a:endParaRPr sz="1500">
              <a:solidFill>
                <a:srgbClr val="6FA8D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student st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INNER JOIN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member mb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ON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st.member_seq = mb.member_seq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INNER JOIN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curriculum_list cl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ON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st.curriculum_list_seq = cl.curriculum_list_seq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LEFT OUTER JOIN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open_curs oc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ON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st.curriculum_list_seq = oc.curriculum_list_seq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1" name="Google Shape;311;p3"/>
          <p:cNvSpPr txBox="1"/>
          <p:nvPr/>
        </p:nvSpPr>
        <p:spPr>
          <a:xfrm>
            <a:off x="268200" y="3429000"/>
            <a:ext cx="56976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6FA8D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CREATE OR REPLACE PROCEDURE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print_personal_score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6FA8D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IS</a:t>
            </a:r>
            <a:endParaRPr sz="1500">
              <a:solidFill>
                <a:srgbClr val="6FA8DC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v_name member.name%</a:t>
            </a:r>
            <a:r>
              <a:rPr lang="en-US" sz="1500">
                <a:solidFill>
                  <a:srgbClr val="6FA8D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TYPE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v_ssn member.ssn%</a:t>
            </a:r>
            <a:r>
              <a:rPr lang="en-US" sz="1500">
                <a:solidFill>
                  <a:srgbClr val="6FA8D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TYPE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v_tel member.tel%</a:t>
            </a:r>
            <a:r>
              <a:rPr lang="en-US" sz="1500">
                <a:solidFill>
                  <a:srgbClr val="6FA8D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TYPE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v_curs_name curriculum_list.curs_name%</a:t>
            </a:r>
            <a:r>
              <a:rPr lang="en-US" sz="1500">
                <a:solidFill>
                  <a:srgbClr val="6FA8D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TYPE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v_enroll_date student.enroll_date%</a:t>
            </a:r>
            <a:r>
              <a:rPr lang="en-US" sz="1500">
                <a:solidFill>
                  <a:srgbClr val="6FA8D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TYPE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v_drop_out_date student.drop_out_date%</a:t>
            </a:r>
            <a:r>
              <a:rPr lang="en-US" sz="1500">
                <a:solidFill>
                  <a:srgbClr val="6FA8DC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TYPE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v_room_seq open_curs.room_seq%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TYPE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v_subject_name subject.subject_name%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TYPE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v_begin_date open_subject.begin_date%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TYPE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v_end_date open_subject.end_date%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TYPE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v_teacher_name teacher.name%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TYPE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v_test_writescore subject_score.test_writescore%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TYPE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v_test_realscore subject_score.test_realscore%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TYPE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CURSOR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c_results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IS</a:t>
            </a:r>
            <a:endParaRPr sz="1500">
              <a:solidFill>
                <a:srgbClr val="6FA8D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endParaRPr sz="29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2" name="Google Shape;312;p3"/>
          <p:cNvSpPr txBox="1"/>
          <p:nvPr/>
        </p:nvSpPr>
        <p:spPr>
          <a:xfrm>
            <a:off x="4649898" y="648333"/>
            <a:ext cx="898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4.1 관리자 - 교육생 성적 조회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13" name="Google Shape;31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00157" y="949725"/>
            <a:ext cx="2487567" cy="5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"/>
          <p:cNvSpPr txBox="1"/>
          <p:nvPr/>
        </p:nvSpPr>
        <p:spPr>
          <a:xfrm>
            <a:off x="13808523" y="1072595"/>
            <a:ext cx="367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4. 업무 SQL</a:t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5" name="Google Shape;315;p3"/>
          <p:cNvSpPr txBox="1"/>
          <p:nvPr/>
        </p:nvSpPr>
        <p:spPr>
          <a:xfrm>
            <a:off x="12172000" y="3028538"/>
            <a:ext cx="5697600" cy="7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LEFT OUTER JOIN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open_subject os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ON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oc.open_curs_seq = os.open_curs_seq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AND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oc.teacher_seq = os.teacher_seq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INNER JOIN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subject sj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ON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os.subject_seq = sj.subject_seq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INNER JOIN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teacher tc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ON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os.teacher_seq = tc.teacher_seq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INNER JOIN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subject_score sc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ON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st.student_seq = sc.student_seq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AND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st.curriculum_list_seq = sc.curriculum_list_seq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AND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sj.subject_seq = sc.subject_seq;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BEGIN</a:t>
            </a:r>
            <a:endParaRPr sz="1500">
              <a:solidFill>
                <a:srgbClr val="6FA8D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OPEN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c_results;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LOOP</a:t>
            </a:r>
            <a:endParaRPr sz="1500">
              <a:solidFill>
                <a:srgbClr val="6FA8D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FETCH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c_results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INTO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v_name, v_ssn, v_tel, v_curs_name, v_enroll_date, v_drop_out_date, v_room_seq, v_subject_name, v_begin_date, v_end_date, v_teacher_name, v_test_writescore, v_test_realscore;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EXIT WHEN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c_results%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NOTFOUND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r>
              <a:rPr lang="en-US" sz="1500">
                <a:solidFill>
                  <a:srgbClr val="93C47D"/>
                </a:solidFill>
                <a:latin typeface="Georgia"/>
                <a:ea typeface="Georgia"/>
                <a:cs typeface="Georgia"/>
                <a:sym typeface="Georgia"/>
              </a:rPr>
              <a:t>DBMS_OUTPUT.PUT_LINE(v_name || ', ' || v_ssn || ', ' || v_tel || ', ' || v_curs_name || ', ' || v_enroll_date || ', ' || v_drop_out_date || ', ' || v_room_seq || ', ' || v_subject_name || ', ' || v_begin_date || ', ' || v_end_date || ', ' || v_teacher_name || ', ' || v_test_writescore || ', ' || v_test_realscore);</a:t>
            </a:r>
            <a:endParaRPr sz="1500">
              <a:solidFill>
                <a:srgbClr val="93C47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END LOOP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CLOSE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c_results;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END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5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5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16" name="Google Shape;316;p3"/>
          <p:cNvCxnSpPr/>
          <p:nvPr/>
        </p:nvCxnSpPr>
        <p:spPr>
          <a:xfrm>
            <a:off x="5923000" y="3028550"/>
            <a:ext cx="8100" cy="724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3"/>
          <p:cNvCxnSpPr/>
          <p:nvPr/>
        </p:nvCxnSpPr>
        <p:spPr>
          <a:xfrm>
            <a:off x="11954800" y="1685700"/>
            <a:ext cx="2100" cy="859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8" name="Google Shape;318;p3"/>
          <p:cNvSpPr/>
          <p:nvPr/>
        </p:nvSpPr>
        <p:spPr>
          <a:xfrm>
            <a:off x="268200" y="1947238"/>
            <a:ext cx="8607600" cy="99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프로시저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교육생 개인별 성적 조회 = print_personal_score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g1e0dd461549_0_120"/>
          <p:cNvGrpSpPr/>
          <p:nvPr/>
        </p:nvGrpSpPr>
        <p:grpSpPr>
          <a:xfrm>
            <a:off x="-9142857" y="-1826965"/>
            <a:ext cx="36571427" cy="14050718"/>
            <a:chOff x="-9142857" y="-1826965"/>
            <a:chExt cx="36571427" cy="14050718"/>
          </a:xfrm>
        </p:grpSpPr>
        <p:pic>
          <p:nvPicPr>
            <p:cNvPr id="324" name="Google Shape;324;g1e0dd461549_0_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9142857" y="-1826965"/>
              <a:ext cx="36571427" cy="14050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g1e0dd461549_0_1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685727"/>
              <a:ext cx="18285725" cy="86012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6" name="Google Shape;326;g1e0dd461549_0_120"/>
          <p:cNvSpPr txBox="1"/>
          <p:nvPr/>
        </p:nvSpPr>
        <p:spPr>
          <a:xfrm>
            <a:off x="582425" y="3603775"/>
            <a:ext cx="7458600" cy="48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CREATE OR REPLACE PROCEDURE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get_attendance_info (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p_open_curs_seq IN NUMBER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IS</a:t>
            </a:r>
            <a:endParaRPr sz="1500">
              <a:solidFill>
                <a:srgbClr val="6FA8D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v_open_curs_seq open_curs.open_curs_seq%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TYPE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v_student_seq student.student_seq%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TYPE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v_name member.name%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TYPE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v_attendance_date attendance.attendance_date%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TYPE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BEGIN</a:t>
            </a:r>
            <a:endParaRPr sz="1500">
              <a:solidFill>
                <a:srgbClr val="6FA8D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FOR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attendance_info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IN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(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SELECT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oc.open_curs_seq, st.student_seq, mb.name, at.attendance_date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FROM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open_curs oc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INNER JOIN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student st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ON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oc.curriculum_list_seq = st.curriculum_list_seq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INNER JOIN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attendance at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ON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st.student_seq = at.student_seq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INNER JOIN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member mb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ON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mb.member_seq = st.member_seq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WHERE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oc.open_curs_seq = p_open_curs_seq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7" name="Google Shape;327;g1e0dd461549_0_120"/>
          <p:cNvSpPr txBox="1"/>
          <p:nvPr/>
        </p:nvSpPr>
        <p:spPr>
          <a:xfrm>
            <a:off x="4649898" y="648333"/>
            <a:ext cx="898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4.1 관리자 - 교육생 출결 조회</a:t>
            </a:r>
            <a:endParaRPr b="1"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28" name="Google Shape;328;g1e0dd461549_0_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00157" y="949725"/>
            <a:ext cx="2487567" cy="5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1e0dd461549_0_120"/>
          <p:cNvSpPr txBox="1"/>
          <p:nvPr/>
        </p:nvSpPr>
        <p:spPr>
          <a:xfrm>
            <a:off x="13808523" y="1072595"/>
            <a:ext cx="367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4. 업무 SQL</a:t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30" name="Google Shape;330;g1e0dd461549_0_120"/>
          <p:cNvCxnSpPr/>
          <p:nvPr/>
        </p:nvCxnSpPr>
        <p:spPr>
          <a:xfrm flipH="1">
            <a:off x="9139900" y="3292925"/>
            <a:ext cx="17700" cy="706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31" name="Google Shape;331;g1e0dd461549_0_120"/>
          <p:cNvSpPr/>
          <p:nvPr/>
        </p:nvSpPr>
        <p:spPr>
          <a:xfrm>
            <a:off x="268200" y="1964650"/>
            <a:ext cx="8607600" cy="99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프로시저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교육생 개인별 출결 조회 = 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get_attendance_info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2" name="Google Shape;332;g1e0dd461549_0_120"/>
          <p:cNvSpPr txBox="1"/>
          <p:nvPr/>
        </p:nvSpPr>
        <p:spPr>
          <a:xfrm>
            <a:off x="9783450" y="3292925"/>
            <a:ext cx="7458600" cy="29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)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LOOP</a:t>
            </a:r>
            <a:endParaRPr sz="1500">
              <a:solidFill>
                <a:srgbClr val="6FA8D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v_open_curs_seq := attendance_info.open_curs_seq;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v_student_seq := attendance_info.student_seq;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v_name := attendance_info.name;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v_attendance_date := attendance_info.attendance_date;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</a:t>
            </a:r>
            <a:r>
              <a:rPr lang="en-US" sz="1500">
                <a:solidFill>
                  <a:srgbClr val="93C47D"/>
                </a:solidFill>
                <a:latin typeface="Georgia"/>
                <a:ea typeface="Georgia"/>
                <a:cs typeface="Georgia"/>
                <a:sym typeface="Georgia"/>
              </a:rPr>
              <a:t>DBMS_OUTPUT.PUT_LINE('과정번호: ' || v_open_curs_seq || ', 교육생번호: ' || v_student_seq || ', 교육생이름: ' || v_name || ', 출석날짜: ' || v_attendance_date);</a:t>
            </a:r>
            <a:endParaRPr sz="1500">
              <a:solidFill>
                <a:srgbClr val="93C47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93C47D"/>
                </a:solidFill>
                <a:latin typeface="Georgia"/>
                <a:ea typeface="Georgia"/>
                <a:cs typeface="Georgia"/>
                <a:sym typeface="Georgia"/>
              </a:rPr>
              <a:t>    END LOOP;</a:t>
            </a:r>
            <a:endParaRPr sz="1500">
              <a:solidFill>
                <a:srgbClr val="93C47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END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33" name="Google Shape;333;g1e0dd461549_0_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83453" y="7282475"/>
            <a:ext cx="7458600" cy="205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g1e0dd461549_2_140"/>
          <p:cNvGrpSpPr/>
          <p:nvPr/>
        </p:nvGrpSpPr>
        <p:grpSpPr>
          <a:xfrm>
            <a:off x="-9142857" y="-1826965"/>
            <a:ext cx="36571427" cy="14050718"/>
            <a:chOff x="-9142857" y="-1826965"/>
            <a:chExt cx="36571427" cy="14050718"/>
          </a:xfrm>
        </p:grpSpPr>
        <p:pic>
          <p:nvPicPr>
            <p:cNvPr id="339" name="Google Shape;339;g1e0dd461549_2_1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9142857" y="-1826965"/>
              <a:ext cx="36571427" cy="14050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g1e0dd461549_2_1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685727"/>
              <a:ext cx="18285725" cy="86012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1" name="Google Shape;341;g1e0dd461549_2_140"/>
          <p:cNvSpPr txBox="1"/>
          <p:nvPr/>
        </p:nvSpPr>
        <p:spPr>
          <a:xfrm>
            <a:off x="6124112" y="3164525"/>
            <a:ext cx="56976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2" name="Google Shape;342;g1e0dd461549_2_140"/>
          <p:cNvSpPr txBox="1"/>
          <p:nvPr/>
        </p:nvSpPr>
        <p:spPr>
          <a:xfrm>
            <a:off x="100350" y="3316200"/>
            <a:ext cx="5697600" cy="4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CREATE OR REPLACE PROCEDURE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open_curs_info IS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BEGIN</a:t>
            </a:r>
            <a:endParaRPr sz="1500">
              <a:solidFill>
                <a:srgbClr val="6D9EE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FOR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IN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(SELECT 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  c.curriculum_list_seq as "과정번호",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  c.curs_name as "과정명",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  o.room_seq as "강의실",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  o.teacher_seq as "담당선생님번호",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  o.begin_date as "시작날짜",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  o.end_date as "종료날짜",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  o.student_limit as "수강인원"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FROM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Curriculum_list c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 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INNER JOIN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open_curs o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   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ON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c.curriculum_list_seq = o.curriculum_list_seq)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00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3" name="Google Shape;343;g1e0dd461549_2_140"/>
          <p:cNvSpPr txBox="1"/>
          <p:nvPr/>
        </p:nvSpPr>
        <p:spPr>
          <a:xfrm>
            <a:off x="4649898" y="648333"/>
            <a:ext cx="898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4.2 교사 - 현재 강의 조회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44" name="Google Shape;344;g1e0dd461549_2_1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00157" y="949725"/>
            <a:ext cx="2487567" cy="5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1e0dd461549_2_140"/>
          <p:cNvSpPr txBox="1"/>
          <p:nvPr/>
        </p:nvSpPr>
        <p:spPr>
          <a:xfrm>
            <a:off x="13808523" y="1072595"/>
            <a:ext cx="367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4. 업무 SQL</a:t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6" name="Google Shape;346;g1e0dd461549_2_140"/>
          <p:cNvSpPr txBox="1"/>
          <p:nvPr/>
        </p:nvSpPr>
        <p:spPr>
          <a:xfrm>
            <a:off x="12445125" y="3316188"/>
            <a:ext cx="5697600" cy="16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BEGIN</a:t>
            </a:r>
            <a:endParaRPr sz="150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open_curs_info;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END;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47" name="Google Shape;347;g1e0dd461549_2_140"/>
          <p:cNvCxnSpPr/>
          <p:nvPr/>
        </p:nvCxnSpPr>
        <p:spPr>
          <a:xfrm flipH="1">
            <a:off x="5931025" y="2190750"/>
            <a:ext cx="60000" cy="80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8" name="Google Shape;348;g1e0dd461549_2_140"/>
          <p:cNvCxnSpPr/>
          <p:nvPr/>
        </p:nvCxnSpPr>
        <p:spPr>
          <a:xfrm>
            <a:off x="11954800" y="1685700"/>
            <a:ext cx="2100" cy="859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49" name="Google Shape;349;g1e0dd461549_2_140"/>
          <p:cNvSpPr/>
          <p:nvPr/>
        </p:nvSpPr>
        <p:spPr>
          <a:xfrm>
            <a:off x="268200" y="1940900"/>
            <a:ext cx="8607600" cy="99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프로시저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현재 강의중인 목록출력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= open_curs_info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50" name="Google Shape;350;g1e0dd461549_2_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45125" y="4590888"/>
            <a:ext cx="5219700" cy="50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1e0dd461549_2_140"/>
          <p:cNvSpPr txBox="1"/>
          <p:nvPr/>
        </p:nvSpPr>
        <p:spPr>
          <a:xfrm>
            <a:off x="6124125" y="3316200"/>
            <a:ext cx="56976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LOOP</a:t>
            </a:r>
            <a:endParaRPr sz="1500">
              <a:solidFill>
                <a:srgbClr val="6D9EE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-- 결과를 출력합니다.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r>
              <a:rPr lang="en-US" sz="15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DBMS_OUTPUT.PUT_LINE('과정번호: ' || c.과정번호);</a:t>
            </a:r>
            <a:endParaRPr sz="15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    DBMS_OUTPUT.PUT_LINE('과정명: ' || c.과정명);</a:t>
            </a:r>
            <a:endParaRPr sz="15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    DBMS_OUTPUT.PUT_LINE('강의실: ' || c.강의실);</a:t>
            </a:r>
            <a:endParaRPr sz="15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    DBMS_OUTPUT.PUT_LINE('담당선생님번호: ' || c.담당선생님번호);</a:t>
            </a:r>
            <a:endParaRPr sz="15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    DBMS_OUTPUT.PUT_LINE('시작날짜: ' || c.시작날짜);</a:t>
            </a:r>
            <a:endParaRPr sz="15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    DBMS_OUTPUT.PUT_LINE('종료날짜: ' || c.종료날짜);</a:t>
            </a:r>
            <a:endParaRPr sz="15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    DBMS_OUTPUT.PUT_LINE('수강인원: ' || c.수강인원);</a:t>
            </a:r>
            <a:endParaRPr sz="15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END LOOP</a:t>
            </a:r>
            <a:r>
              <a:rPr lang="en-US" sz="15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sz="150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END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open_curs_info;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g1e0dd461549_2_172"/>
          <p:cNvGrpSpPr/>
          <p:nvPr/>
        </p:nvGrpSpPr>
        <p:grpSpPr>
          <a:xfrm>
            <a:off x="-9142857" y="-1826965"/>
            <a:ext cx="36571427" cy="14050718"/>
            <a:chOff x="-9142857" y="-1826965"/>
            <a:chExt cx="36571427" cy="14050718"/>
          </a:xfrm>
        </p:grpSpPr>
        <p:pic>
          <p:nvPicPr>
            <p:cNvPr id="357" name="Google Shape;357;g1e0dd461549_2_1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9142857" y="-1826965"/>
              <a:ext cx="36571427" cy="14050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g1e0dd461549_2_1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685727"/>
              <a:ext cx="18285725" cy="86012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9" name="Google Shape;359;g1e0dd461549_2_172"/>
          <p:cNvSpPr txBox="1"/>
          <p:nvPr/>
        </p:nvSpPr>
        <p:spPr>
          <a:xfrm>
            <a:off x="6124112" y="3164525"/>
            <a:ext cx="5697600" cy="5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0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LOOP</a:t>
            </a:r>
            <a:endParaRPr sz="1500">
              <a:solidFill>
                <a:srgbClr val="6D9EE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r>
              <a:rPr lang="en-US" sz="15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DBMS_OUTPUT.PUT_LINE('과목번호: ' || c.과목번호);</a:t>
            </a:r>
            <a:endParaRPr sz="15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    DBMS_OUTPUT.PUT_LINE('과정명: ' || c.과정명);</a:t>
            </a:r>
            <a:endParaRPr sz="15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    DBMS_OUTPUT.PUT_LINE('과정기간(시작): ' || c."과정기간(시작)");</a:t>
            </a:r>
            <a:endParaRPr sz="15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    DBMS_OUTPUT.PUT_LINE('과정기간(종료): ' || c."과정기간(종료)");</a:t>
            </a:r>
            <a:endParaRPr sz="15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    DBMS_OUTPUT.PUT_LINE('강의실: ' || c.강의실);</a:t>
            </a:r>
            <a:endParaRPr sz="15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    DBMS_OUTPUT.PUT_LINE('과목이름: ' || c.과목이름);</a:t>
            </a:r>
            <a:endParaRPr sz="15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    DBMS_OUTPUT.PUT_LINE('과목시작일: ' || c.과목시작일);</a:t>
            </a:r>
            <a:endParaRPr sz="15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    DBMS_OUTPUT.PUT_LINE('과목종료일: ' || c.과목종료일);</a:t>
            </a:r>
            <a:endParaRPr sz="15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    DBMS_OUTPUT.PUT_LINE('교재: ' || c.교재);</a:t>
            </a:r>
            <a:endParaRPr sz="15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    DBMS_OUTPUT.PUT_LINE('출석점수: ' || c.출석점수);</a:t>
            </a:r>
            <a:endParaRPr sz="15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    DBMS_OUTPUT.PUT_LINE('필기점수: ' || c.필기점수);</a:t>
            </a:r>
            <a:endParaRPr sz="15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    DBMS_OUTPUT.PUT_LINE('실기점수: ' || c.실기점수);</a:t>
            </a:r>
            <a:endParaRPr sz="15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    DBMS_OUTPUT.PUT_LINE('');</a:t>
            </a:r>
            <a:endParaRPr sz="15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END LOOP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END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all_subject_selecct_p;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0" name="Google Shape;360;g1e0dd461549_2_172"/>
          <p:cNvSpPr txBox="1"/>
          <p:nvPr/>
        </p:nvSpPr>
        <p:spPr>
          <a:xfrm>
            <a:off x="100350" y="2940800"/>
            <a:ext cx="5697600" cy="6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CREATE OR REPLACE PROCEDURE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all_subject_selecct_p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IS</a:t>
            </a:r>
            <a:endParaRPr sz="1500">
              <a:solidFill>
                <a:srgbClr val="6D9EE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BEGIN</a:t>
            </a:r>
            <a:endParaRPr sz="1500">
              <a:solidFill>
                <a:srgbClr val="6D9EE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FOR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IN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select </a:t>
            </a:r>
            <a:endParaRPr sz="1500">
              <a:solidFill>
                <a:srgbClr val="6D9EE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o.subject_seq as "과목번호",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c.curs_name as "과정명",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c.begin_date as "과정기간(시작)",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c.end_date as "과정기간(종료)",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room_seq as "강의실",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s.subject_name as "과목이름",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o.begin_date as "과목시작일",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o.end_date as "과목종료일",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b.subject as "교재",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e.score_attend as "출석점수",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e.score_writeTest as "필기점수",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e.score_realTest as "실기점수"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from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subject s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inner join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open_subject o 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on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s.subject_seq = o.subject_seq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inner join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open_curs c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on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c.open_curs_seq = o.open_curs_seq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inner join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subject_book t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on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t.subject_seq = s.subject_seq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inner join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book b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on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t.book_seq = b.book_seq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inner join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score e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on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e.subject_seq =s.subject_seq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)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1" name="Google Shape;361;g1e0dd461549_2_172"/>
          <p:cNvSpPr txBox="1"/>
          <p:nvPr/>
        </p:nvSpPr>
        <p:spPr>
          <a:xfrm>
            <a:off x="4649898" y="648333"/>
            <a:ext cx="898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4.2 교사 - 과목 목록 조회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62" name="Google Shape;362;g1e0dd461549_2_1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00157" y="949725"/>
            <a:ext cx="2487567" cy="5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1e0dd461549_2_172"/>
          <p:cNvSpPr txBox="1"/>
          <p:nvPr/>
        </p:nvSpPr>
        <p:spPr>
          <a:xfrm>
            <a:off x="13808523" y="1072595"/>
            <a:ext cx="367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4. 업무 SQL</a:t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4" name="Google Shape;364;g1e0dd461549_2_172"/>
          <p:cNvSpPr txBox="1"/>
          <p:nvPr/>
        </p:nvSpPr>
        <p:spPr>
          <a:xfrm>
            <a:off x="12311175" y="3164513"/>
            <a:ext cx="5697600" cy="16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BEGIN</a:t>
            </a:r>
            <a:endParaRPr sz="1500">
              <a:solidFill>
                <a:srgbClr val="6D9EE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all_subject_selecct_p;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END</a:t>
            </a:r>
            <a:r>
              <a:rPr lang="en-US" sz="15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sz="200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65" name="Google Shape;365;g1e0dd461549_2_172"/>
          <p:cNvCxnSpPr/>
          <p:nvPr/>
        </p:nvCxnSpPr>
        <p:spPr>
          <a:xfrm flipH="1">
            <a:off x="5931025" y="2190750"/>
            <a:ext cx="60000" cy="80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66" name="Google Shape;366;g1e0dd461549_2_172"/>
          <p:cNvCxnSpPr/>
          <p:nvPr/>
        </p:nvCxnSpPr>
        <p:spPr>
          <a:xfrm>
            <a:off x="11954800" y="1685700"/>
            <a:ext cx="2100" cy="859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67" name="Google Shape;367;g1e0dd461549_2_172"/>
          <p:cNvSpPr/>
          <p:nvPr/>
        </p:nvSpPr>
        <p:spPr>
          <a:xfrm>
            <a:off x="268200" y="1940900"/>
            <a:ext cx="8607600" cy="99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프로시저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과목 목록 출력 = all_subject_select_p</a:t>
            </a:r>
            <a:endParaRPr/>
          </a:p>
        </p:txBody>
      </p:sp>
      <p:pic>
        <p:nvPicPr>
          <p:cNvPr id="368" name="Google Shape;368;g1e0dd461549_2_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72938" y="4358450"/>
            <a:ext cx="3914775" cy="55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g1e0dd461549_2_189"/>
          <p:cNvGrpSpPr/>
          <p:nvPr/>
        </p:nvGrpSpPr>
        <p:grpSpPr>
          <a:xfrm>
            <a:off x="-9142857" y="-1826965"/>
            <a:ext cx="36571427" cy="14050718"/>
            <a:chOff x="-9142857" y="-1826965"/>
            <a:chExt cx="36571427" cy="14050718"/>
          </a:xfrm>
        </p:grpSpPr>
        <p:pic>
          <p:nvPicPr>
            <p:cNvPr id="374" name="Google Shape;374;g1e0dd461549_2_18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9142857" y="-1826965"/>
              <a:ext cx="36571427" cy="14050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g1e0dd461549_2_18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685727"/>
              <a:ext cx="18285725" cy="86012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6" name="Google Shape;376;g1e0dd461549_2_189"/>
          <p:cNvSpPr txBox="1"/>
          <p:nvPr/>
        </p:nvSpPr>
        <p:spPr>
          <a:xfrm>
            <a:off x="6124112" y="3164525"/>
            <a:ext cx="5697600" cy="3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0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)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LOOP</a:t>
            </a:r>
            <a:endParaRPr sz="1500">
              <a:solidFill>
                <a:srgbClr val="6D9EE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        DBMS_OUTPUT.PUT_LINE('학생 번호: ' || c."학생 번호");</a:t>
            </a:r>
            <a:endParaRPr sz="15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        DBMS_OUTPUT.PUT_LINE('이름: ' || c."이름");</a:t>
            </a:r>
            <a:endParaRPr sz="15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        DBMS_OUTPUT.PUT_LINE('전화번호: ' || c."전화번호");</a:t>
            </a:r>
            <a:endParaRPr sz="15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        DBMS_OUTPUT.PUT_LINE('취업 분야: ' || c."취업 분야");</a:t>
            </a:r>
            <a:endParaRPr sz="15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        DBMS_OUTPUT.PUT_LINE('회사: ' || c."회사");</a:t>
            </a:r>
            <a:endParaRPr sz="15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        DBMS_OUTPUT.PUT_LINE('취업일: ' || c."취업일");</a:t>
            </a:r>
            <a:endParaRPr sz="15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END LOOP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END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job_current_info;</a:t>
            </a:r>
            <a:endParaRPr sz="1500">
              <a:solidFill>
                <a:srgbClr val="6D9EE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7" name="Google Shape;377;g1e0dd461549_2_189"/>
          <p:cNvSpPr txBox="1"/>
          <p:nvPr/>
        </p:nvSpPr>
        <p:spPr>
          <a:xfrm>
            <a:off x="100350" y="3151800"/>
            <a:ext cx="5697600" cy="6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CREATE OR REPLACE PROCEDURE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job_current_info (pcurriculum_list_seq IN NUMBER) IS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BEGIN</a:t>
            </a:r>
            <a:endParaRPr sz="1500">
              <a:solidFill>
                <a:srgbClr val="6D9EE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FOR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IN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SELECT</a:t>
            </a:r>
            <a:endParaRPr sz="1500">
              <a:solidFill>
                <a:srgbClr val="6D9EE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j.student_seq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AS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"학생 번호",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m.name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AS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"이름",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m.tel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AS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"전화번호",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f.field_name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AS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"취업 분야",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j.company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AS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"회사",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j.hire_date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AS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"취업일"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FROM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job_current j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LEFT OUTER JOIN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student s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 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ON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j.student_seq = s.student_seq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    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LEFT OUTER JOIN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member m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         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ON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m.member_seq = s.member_seq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             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LEFT OUTER JOIN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curriculum_list c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                 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ON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s.curriculum_list_seq = c.curriculum_list_seq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                     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LEFT OUTER JOIN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job_field f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                         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ON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j.job_field_seq = f.job_field_seq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WHERE c.curriculum_list_seq = pcurriculum_list_seq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8" name="Google Shape;378;g1e0dd461549_2_189"/>
          <p:cNvSpPr txBox="1"/>
          <p:nvPr/>
        </p:nvSpPr>
        <p:spPr>
          <a:xfrm>
            <a:off x="4649898" y="648333"/>
            <a:ext cx="898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4.2 교사 - 취업 현황 조회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79" name="Google Shape;379;g1e0dd461549_2_1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00157" y="949725"/>
            <a:ext cx="2487567" cy="5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1e0dd461549_2_189"/>
          <p:cNvSpPr txBox="1"/>
          <p:nvPr/>
        </p:nvSpPr>
        <p:spPr>
          <a:xfrm>
            <a:off x="13808523" y="1072595"/>
            <a:ext cx="367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4. 업무 SQL</a:t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1" name="Google Shape;381;g1e0dd461549_2_189"/>
          <p:cNvSpPr txBox="1"/>
          <p:nvPr/>
        </p:nvSpPr>
        <p:spPr>
          <a:xfrm>
            <a:off x="12311175" y="3164513"/>
            <a:ext cx="5697600" cy="16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BEGIN</a:t>
            </a:r>
            <a:endParaRPr sz="1500">
              <a:solidFill>
                <a:srgbClr val="6FA8D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job_current_info(10)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END</a:t>
            </a:r>
            <a:r>
              <a:rPr lang="en-US" sz="15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sz="200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82" name="Google Shape;382;g1e0dd461549_2_189"/>
          <p:cNvCxnSpPr/>
          <p:nvPr/>
        </p:nvCxnSpPr>
        <p:spPr>
          <a:xfrm flipH="1">
            <a:off x="5931025" y="2190750"/>
            <a:ext cx="60000" cy="80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83" name="Google Shape;383;g1e0dd461549_2_189"/>
          <p:cNvCxnSpPr/>
          <p:nvPr/>
        </p:nvCxnSpPr>
        <p:spPr>
          <a:xfrm>
            <a:off x="11954800" y="1685700"/>
            <a:ext cx="2100" cy="859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84" name="Google Shape;384;g1e0dd461549_2_189"/>
          <p:cNvSpPr/>
          <p:nvPr/>
        </p:nvSpPr>
        <p:spPr>
          <a:xfrm>
            <a:off x="268200" y="1940900"/>
            <a:ext cx="8607600" cy="99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프로시저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취업 현황 출력 = job_current_info(과정넘버)</a:t>
            </a:r>
            <a:endParaRPr/>
          </a:p>
        </p:txBody>
      </p:sp>
      <p:pic>
        <p:nvPicPr>
          <p:cNvPr id="385" name="Google Shape;385;g1e0dd461549_2_1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79813" y="4144525"/>
            <a:ext cx="3160313" cy="54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g1e0dd461549_0_179"/>
          <p:cNvGrpSpPr/>
          <p:nvPr/>
        </p:nvGrpSpPr>
        <p:grpSpPr>
          <a:xfrm>
            <a:off x="-9142857" y="-1826965"/>
            <a:ext cx="36571427" cy="14050718"/>
            <a:chOff x="-9142857" y="-1826965"/>
            <a:chExt cx="36571427" cy="14050718"/>
          </a:xfrm>
        </p:grpSpPr>
        <p:pic>
          <p:nvPicPr>
            <p:cNvPr id="391" name="Google Shape;391;g1e0dd461549_0_1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9142857" y="-1826965"/>
              <a:ext cx="36571427" cy="14050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g1e0dd461549_0_1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685727"/>
              <a:ext cx="18285725" cy="86012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3" name="Google Shape;393;g1e0dd461549_0_179"/>
          <p:cNvSpPr txBox="1"/>
          <p:nvPr/>
        </p:nvSpPr>
        <p:spPr>
          <a:xfrm>
            <a:off x="459950" y="4597075"/>
            <a:ext cx="7458600" cy="3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CREATE OR REPLACE PROCEDURE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comment_book_select_p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IS</a:t>
            </a:r>
            <a:endParaRPr sz="1500">
              <a:solidFill>
                <a:srgbClr val="6FA8D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BEGIN</a:t>
            </a:r>
            <a:endParaRPr sz="1500">
              <a:solidFill>
                <a:srgbClr val="6FA8D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FOR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IN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SELECT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subject_seq, teacher_seq, book_name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FROM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comment_book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)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LOOP</a:t>
            </a:r>
            <a:endParaRPr sz="1500">
              <a:solidFill>
                <a:srgbClr val="6FA8D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r>
              <a:rPr lang="en-US" sz="15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DBMS_OUTPUT.PUT_LINE('과목번호: ' || c.subject_seq || ', 교사번호: ' || c.teacher_seq || ', 책제목: ' || c.book_name);</a:t>
            </a:r>
            <a:endParaRPr sz="15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END LOOP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END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comment_book_select_p;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4" name="Google Shape;394;g1e0dd461549_0_179"/>
          <p:cNvSpPr txBox="1"/>
          <p:nvPr/>
        </p:nvSpPr>
        <p:spPr>
          <a:xfrm>
            <a:off x="4649898" y="648333"/>
            <a:ext cx="898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4.2 </a:t>
            </a:r>
            <a:r>
              <a:rPr b="1" lang="en-US" sz="3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교사 - 추천 도서 조회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95" name="Google Shape;395;g1e0dd461549_0_1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00157" y="949725"/>
            <a:ext cx="2487567" cy="5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1e0dd461549_0_179"/>
          <p:cNvSpPr txBox="1"/>
          <p:nvPr/>
        </p:nvSpPr>
        <p:spPr>
          <a:xfrm>
            <a:off x="13808523" y="1072595"/>
            <a:ext cx="367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4. 업무 SQL</a:t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97" name="Google Shape;397;g1e0dd461549_0_179"/>
          <p:cNvCxnSpPr/>
          <p:nvPr/>
        </p:nvCxnSpPr>
        <p:spPr>
          <a:xfrm flipH="1">
            <a:off x="7598575" y="2733000"/>
            <a:ext cx="19500" cy="755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98" name="Google Shape;398;g1e0dd461549_0_179"/>
          <p:cNvSpPr/>
          <p:nvPr/>
        </p:nvSpPr>
        <p:spPr>
          <a:xfrm>
            <a:off x="268200" y="1964650"/>
            <a:ext cx="8607600" cy="99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프로시저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교사 추천 도서 조회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= 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comment_book_select_p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99" name="Google Shape;399;g1e0dd461549_0_1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18550" y="5521668"/>
            <a:ext cx="9910875" cy="1394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g1e0dd461549_0_196"/>
          <p:cNvGrpSpPr/>
          <p:nvPr/>
        </p:nvGrpSpPr>
        <p:grpSpPr>
          <a:xfrm>
            <a:off x="-9142857" y="-1826965"/>
            <a:ext cx="36571427" cy="14050718"/>
            <a:chOff x="-9142857" y="-1826965"/>
            <a:chExt cx="36571427" cy="14050718"/>
          </a:xfrm>
        </p:grpSpPr>
        <p:pic>
          <p:nvPicPr>
            <p:cNvPr id="405" name="Google Shape;405;g1e0dd461549_0_1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9142857" y="-1826965"/>
              <a:ext cx="36571427" cy="14050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g1e0dd461549_0_19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685727"/>
              <a:ext cx="18285725" cy="86012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7" name="Google Shape;407;g1e0dd461549_0_196"/>
          <p:cNvSpPr txBox="1"/>
          <p:nvPr/>
        </p:nvSpPr>
        <p:spPr>
          <a:xfrm>
            <a:off x="524025" y="3603775"/>
            <a:ext cx="11013000" cy="27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CREATE OR REPLACE PROCEDURE</a:t>
            </a:r>
            <a:r>
              <a:rPr lang="en-US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print_quiz_columns </a:t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IS</a:t>
            </a:r>
            <a:endParaRPr sz="1700">
              <a:solidFill>
                <a:srgbClr val="6FA8D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BEGIN</a:t>
            </a:r>
            <a:endParaRPr sz="1700">
              <a:solidFill>
                <a:srgbClr val="6FA8D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r>
              <a:rPr lang="en-US" sz="17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FOR </a:t>
            </a:r>
            <a:r>
              <a:rPr lang="en-US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 </a:t>
            </a:r>
            <a:r>
              <a:rPr lang="en-US" sz="17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IN </a:t>
            </a:r>
            <a:r>
              <a:rPr lang="en-US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(select quiz_seq, quiz_title, quiz_content, subject_seq, quiz_answer from quiz) </a:t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r>
              <a:rPr lang="en-US" sz="17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LOOP</a:t>
            </a:r>
            <a:endParaRPr sz="1700">
              <a:solidFill>
                <a:srgbClr val="6D9EE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r>
              <a:rPr lang="en-US" sz="17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dbms_output.put_line('퀴즈번호: ' || c.quiz_seq || ', 퀴즈제목: ' || c.quiz_title || ', 퀴즈내용: ' || c.quiz_content || ', 과목번호: ' || c.subject_seq || ', 정답번호: ' || c.quiz_answer);</a:t>
            </a:r>
            <a:endParaRPr sz="17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r>
              <a:rPr lang="en-US" sz="17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END LOOP</a:t>
            </a:r>
            <a:r>
              <a:rPr lang="en-US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LOOP</a:t>
            </a:r>
            <a:r>
              <a:rPr lang="en-US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sz="1700">
              <a:solidFill>
                <a:srgbClr val="6FA8D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8" name="Google Shape;408;g1e0dd461549_0_196"/>
          <p:cNvSpPr txBox="1"/>
          <p:nvPr/>
        </p:nvSpPr>
        <p:spPr>
          <a:xfrm>
            <a:off x="4649898" y="648333"/>
            <a:ext cx="898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4.2 교사 - </a:t>
            </a:r>
            <a:r>
              <a:rPr b="1" lang="en-US" sz="3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퀴즈 조회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09" name="Google Shape;409;g1e0dd461549_0_1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00157" y="949725"/>
            <a:ext cx="2487567" cy="5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1e0dd461549_0_196"/>
          <p:cNvSpPr txBox="1"/>
          <p:nvPr/>
        </p:nvSpPr>
        <p:spPr>
          <a:xfrm>
            <a:off x="13808523" y="1072595"/>
            <a:ext cx="367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4. 업무 SQL</a:t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1" name="Google Shape;411;g1e0dd461549_0_196"/>
          <p:cNvSpPr/>
          <p:nvPr/>
        </p:nvSpPr>
        <p:spPr>
          <a:xfrm>
            <a:off x="268200" y="1964650"/>
            <a:ext cx="8607600" cy="99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프로시저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교사 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퀴즈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조회 = comment_book_select_p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12" name="Google Shape;412;g1e0dd461549_0_1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713" y="7244275"/>
            <a:ext cx="17237626" cy="1142975"/>
          </a:xfrm>
          <a:prstGeom prst="rect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g1e0dd461549_2_207"/>
          <p:cNvGrpSpPr/>
          <p:nvPr/>
        </p:nvGrpSpPr>
        <p:grpSpPr>
          <a:xfrm>
            <a:off x="-9142857" y="-1826965"/>
            <a:ext cx="36571427" cy="14050718"/>
            <a:chOff x="-9142857" y="-1826965"/>
            <a:chExt cx="36571427" cy="14050718"/>
          </a:xfrm>
        </p:grpSpPr>
        <p:pic>
          <p:nvPicPr>
            <p:cNvPr id="418" name="Google Shape;418;g1e0dd461549_2_20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9142857" y="-1826965"/>
              <a:ext cx="36571427" cy="14050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g1e0dd461549_2_20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685727"/>
              <a:ext cx="18285725" cy="86012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0" name="Google Shape;420;g1e0dd461549_2_207"/>
          <p:cNvSpPr txBox="1"/>
          <p:nvPr/>
        </p:nvSpPr>
        <p:spPr>
          <a:xfrm>
            <a:off x="6124125" y="3709200"/>
            <a:ext cx="5697600" cy="27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LOOP</a:t>
            </a:r>
            <a:endParaRPr sz="1500">
              <a:solidFill>
                <a:srgbClr val="6D9EE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15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 DBMS_OUTPUT.PUT_LINE('게시물번호: ' || c.board_seq || ', 교육생번호: ' || c.student_seq || ', 게시글 제목: ' || c.board_title || ', 게시글 본문: ' || c.board_content  || ', 댓글번호: ' || c.reply_seq  || ', 교육생번호(댓글): ' || c.reply_student_seq  || ', 댓글내용: ' || c.reply_content);</a:t>
            </a:r>
            <a:endParaRPr sz="15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END LOOP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END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board_select_p;</a:t>
            </a:r>
            <a:endParaRPr sz="150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sz="170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1" name="Google Shape;421;g1e0dd461549_2_207"/>
          <p:cNvSpPr txBox="1"/>
          <p:nvPr/>
        </p:nvSpPr>
        <p:spPr>
          <a:xfrm>
            <a:off x="100350" y="3709188"/>
            <a:ext cx="5697600" cy="29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CREATE OR REPLACE  PROCEDURE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board_select_p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IS</a:t>
            </a:r>
            <a:endParaRPr sz="1500">
              <a:solidFill>
                <a:srgbClr val="6D9EE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BEGIN</a:t>
            </a:r>
            <a:endParaRPr sz="1500">
              <a:solidFill>
                <a:srgbClr val="6D9EE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FOR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IN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r>
              <a:rPr lang="en-US" sz="1500">
                <a:solidFill>
                  <a:srgbClr val="6D9EEB"/>
                </a:solidFill>
                <a:latin typeface="Georgia"/>
                <a:ea typeface="Georgia"/>
                <a:cs typeface="Georgia"/>
                <a:sym typeface="Georgia"/>
              </a:rPr>
              <a:t>SELECT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b.board_seq, b.student_seq, b.board_title, b.board_content, br.reply_seq, br.student_seq AS reply_student_seq, br.reply_content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from board b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inner join board_reply br on b.board_seq = br.board_seq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)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2" name="Google Shape;422;g1e0dd461549_2_207"/>
          <p:cNvSpPr txBox="1"/>
          <p:nvPr/>
        </p:nvSpPr>
        <p:spPr>
          <a:xfrm>
            <a:off x="4649898" y="648333"/>
            <a:ext cx="898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4.2 교사 - 만남의 광장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23" name="Google Shape;423;g1e0dd461549_2_2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00157" y="949725"/>
            <a:ext cx="2487567" cy="5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1e0dd461549_2_207"/>
          <p:cNvSpPr txBox="1"/>
          <p:nvPr/>
        </p:nvSpPr>
        <p:spPr>
          <a:xfrm>
            <a:off x="13808523" y="1072595"/>
            <a:ext cx="367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4. 업무 SQL</a:t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5" name="Google Shape;425;g1e0dd461549_2_207"/>
          <p:cNvSpPr txBox="1"/>
          <p:nvPr/>
        </p:nvSpPr>
        <p:spPr>
          <a:xfrm>
            <a:off x="12147900" y="3709188"/>
            <a:ext cx="5697600" cy="16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BEGIN</a:t>
            </a:r>
            <a:endParaRPr sz="1500">
              <a:solidFill>
                <a:srgbClr val="6FA8D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board_select_p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END</a:t>
            </a:r>
            <a:r>
              <a:rPr lang="en-US" sz="15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sz="200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426" name="Google Shape;426;g1e0dd461549_2_207"/>
          <p:cNvCxnSpPr/>
          <p:nvPr/>
        </p:nvCxnSpPr>
        <p:spPr>
          <a:xfrm>
            <a:off x="11938125" y="3126400"/>
            <a:ext cx="0" cy="35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27" name="Google Shape;427;g1e0dd461549_2_207"/>
          <p:cNvSpPr/>
          <p:nvPr/>
        </p:nvSpPr>
        <p:spPr>
          <a:xfrm>
            <a:off x="268200" y="1940900"/>
            <a:ext cx="8607600" cy="99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프로시저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취업 현황 출력 = job_current_info(과정넘버)</a:t>
            </a:r>
            <a:endParaRPr/>
          </a:p>
        </p:txBody>
      </p:sp>
      <p:pic>
        <p:nvPicPr>
          <p:cNvPr id="428" name="Google Shape;428;g1e0dd461549_2_2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388" y="6892225"/>
            <a:ext cx="17745075" cy="304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g1e0dd461549_2_207"/>
          <p:cNvCxnSpPr/>
          <p:nvPr/>
        </p:nvCxnSpPr>
        <p:spPr>
          <a:xfrm>
            <a:off x="5990250" y="3126400"/>
            <a:ext cx="0" cy="35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g1e0dd461549_2_224"/>
          <p:cNvGrpSpPr/>
          <p:nvPr/>
        </p:nvGrpSpPr>
        <p:grpSpPr>
          <a:xfrm>
            <a:off x="-9142857" y="-1826965"/>
            <a:ext cx="36571427" cy="14050718"/>
            <a:chOff x="-9142857" y="-1826965"/>
            <a:chExt cx="36571427" cy="14050718"/>
          </a:xfrm>
        </p:grpSpPr>
        <p:pic>
          <p:nvPicPr>
            <p:cNvPr id="435" name="Google Shape;435;g1e0dd461549_2_2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9142857" y="-1826965"/>
              <a:ext cx="36571427" cy="1405071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436" name="Google Shape;436;g1e0dd461549_2_2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685727"/>
              <a:ext cx="18285725" cy="860127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437" name="Google Shape;437;g1e0dd461549_2_224"/>
          <p:cNvSpPr txBox="1"/>
          <p:nvPr/>
        </p:nvSpPr>
        <p:spPr>
          <a:xfrm>
            <a:off x="6124125" y="4329000"/>
            <a:ext cx="5697600" cy="3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0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LOOP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DBMS_OUTPUT.PUT_LINE('이름: ' || c.이름);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DBMS_OUTPUT.PUT_LINE('과목명: ' || c.과목명);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DBMS_OUTPUT.PUT_LINE('출결점수: ' || c.출결점수);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DBMS_OUTPUT.PUT_LINE('필기시험점수: ' || c.필기시험점수);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DBMS_OUTPUT.PUT_LINE('실기시험점수: ' || c.실기시험점수);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END LOOP;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END student_private_score;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rgbClr val="6D9EE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)</a:t>
            </a:r>
            <a:endParaRPr sz="1500">
              <a:solidFill>
                <a:srgbClr val="6D9EE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8" name="Google Shape;438;g1e0dd461549_2_224"/>
          <p:cNvSpPr txBox="1"/>
          <p:nvPr/>
        </p:nvSpPr>
        <p:spPr>
          <a:xfrm>
            <a:off x="100325" y="3284550"/>
            <a:ext cx="5697600" cy="58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CREATE OR REPLACE PROCEDURE student_private_score(pssn IN number) 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AS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BEGIN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FOR c IN (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SELECT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mb.name as "이름",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sj.subject_name as "과목명",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sc.attend_score as "출결점수",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sc.test_writescore as "필기시험점수",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sc.test_realscore as "실기시험점수"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from student st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inner join subject_score sc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  on st.student_seq = sc.student_seq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      inner join member mb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          on st.member_seq = mb.member_seq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              inner join subject sj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                  on sc.subject_seq = sj.subject_seq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                      where mb.ssn = pssn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) 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9" name="Google Shape;439;g1e0dd461549_2_224"/>
          <p:cNvSpPr txBox="1"/>
          <p:nvPr/>
        </p:nvSpPr>
        <p:spPr>
          <a:xfrm>
            <a:off x="4649898" y="648333"/>
            <a:ext cx="898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4.3 교육생 - 과목별 성적 조회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40" name="Google Shape;440;g1e0dd461549_2_2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00157" y="949725"/>
            <a:ext cx="2487567" cy="5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1e0dd461549_2_224"/>
          <p:cNvSpPr txBox="1"/>
          <p:nvPr/>
        </p:nvSpPr>
        <p:spPr>
          <a:xfrm>
            <a:off x="13808523" y="1072595"/>
            <a:ext cx="367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4. 업무 SQL</a:t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2" name="Google Shape;442;g1e0dd461549_2_224"/>
          <p:cNvSpPr txBox="1"/>
          <p:nvPr/>
        </p:nvSpPr>
        <p:spPr>
          <a:xfrm>
            <a:off x="12311175" y="3164513"/>
            <a:ext cx="5697600" cy="16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BEGIN</a:t>
            </a:r>
            <a:endParaRPr sz="150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all_subject_selecct_p;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END;</a:t>
            </a:r>
            <a:endParaRPr sz="200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443" name="Google Shape;443;g1e0dd461549_2_224"/>
          <p:cNvCxnSpPr/>
          <p:nvPr/>
        </p:nvCxnSpPr>
        <p:spPr>
          <a:xfrm flipH="1">
            <a:off x="5931025" y="2190750"/>
            <a:ext cx="60000" cy="80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44" name="Google Shape;444;g1e0dd461549_2_224"/>
          <p:cNvCxnSpPr/>
          <p:nvPr/>
        </p:nvCxnSpPr>
        <p:spPr>
          <a:xfrm>
            <a:off x="11954800" y="1685700"/>
            <a:ext cx="2100" cy="859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45" name="Google Shape;445;g1e0dd461549_2_224"/>
          <p:cNvSpPr/>
          <p:nvPr/>
        </p:nvSpPr>
        <p:spPr>
          <a:xfrm>
            <a:off x="268200" y="1940900"/>
            <a:ext cx="8607600" cy="99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프로시저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과목 목록 출력 = student_private_score(pssn IN number)</a:t>
            </a:r>
            <a:endParaRPr/>
          </a:p>
        </p:txBody>
      </p:sp>
      <p:pic>
        <p:nvPicPr>
          <p:cNvPr id="446" name="Google Shape;446;g1e0dd461549_2_2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76925" y="4083450"/>
            <a:ext cx="1966075" cy="58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g1e0dd461549_0_210"/>
          <p:cNvGrpSpPr/>
          <p:nvPr/>
        </p:nvGrpSpPr>
        <p:grpSpPr>
          <a:xfrm>
            <a:off x="-9142857" y="-1826965"/>
            <a:ext cx="36571427" cy="14050718"/>
            <a:chOff x="-9142857" y="-1826965"/>
            <a:chExt cx="36571427" cy="14050718"/>
          </a:xfrm>
        </p:grpSpPr>
        <p:pic>
          <p:nvPicPr>
            <p:cNvPr id="452" name="Google Shape;452;g1e0dd461549_0_2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9142857" y="-1826965"/>
              <a:ext cx="36571427" cy="14050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g1e0dd461549_0_2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685727"/>
              <a:ext cx="18285725" cy="86012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4" name="Google Shape;454;g1e0dd461549_0_210"/>
          <p:cNvSpPr txBox="1"/>
          <p:nvPr/>
        </p:nvSpPr>
        <p:spPr>
          <a:xfrm>
            <a:off x="842700" y="3825900"/>
            <a:ext cx="7458600" cy="53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CREATE OR REPLACE PROCEDURE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prize_select_p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IS</a:t>
            </a:r>
            <a:endParaRPr sz="1500">
              <a:solidFill>
                <a:srgbClr val="6FA8D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vrow prize%rowtype;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BEGIN</a:t>
            </a:r>
            <a:endParaRPr sz="1500">
              <a:solidFill>
                <a:srgbClr val="6FA8D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FOR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IN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SELECT</a:t>
            </a:r>
            <a:endParaRPr sz="1500">
              <a:solidFill>
                <a:srgbClr val="6FA8D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prize_seq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AS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"상품 번호",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prize_name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AS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"상품 이름",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prize_point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AS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"가격"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FROM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prize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)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LOOP</a:t>
            </a:r>
            <a:endParaRPr sz="1500">
              <a:solidFill>
                <a:srgbClr val="6FA8D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vrow := c;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r>
              <a:rPr lang="en-US" sz="15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DBMS_OUTPUT.PUT_LINE('상품 번호: ' || c."상품 번호");</a:t>
            </a:r>
            <a:endParaRPr sz="15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    DBMS_OUTPUT.PUT_LINE('상품 이름: ' || c."상품 이름");</a:t>
            </a:r>
            <a:endParaRPr sz="15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    DBMS_OUTPUT.PUT_LINE('가격: ' || c.가격);</a:t>
            </a:r>
            <a:endParaRPr sz="15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    DBMS_OUTPUT.PUT_LINE('');</a:t>
            </a:r>
            <a:endParaRPr sz="15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END LOOP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6FA8DC"/>
                </a:solidFill>
                <a:latin typeface="Georgia"/>
                <a:ea typeface="Georgia"/>
                <a:cs typeface="Georgia"/>
                <a:sym typeface="Georgia"/>
              </a:rPr>
              <a:t>END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prize_select_p;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rgbClr val="6FA8D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5" name="Google Shape;455;g1e0dd461549_0_210"/>
          <p:cNvSpPr txBox="1"/>
          <p:nvPr/>
        </p:nvSpPr>
        <p:spPr>
          <a:xfrm>
            <a:off x="4649898" y="648333"/>
            <a:ext cx="898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4.3 </a:t>
            </a:r>
            <a:r>
              <a:rPr b="1" lang="en-US" sz="3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교육생 - 달란트 시장 상품 조회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56" name="Google Shape;456;g1e0dd461549_0_2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00157" y="949725"/>
            <a:ext cx="2487567" cy="5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1e0dd461549_0_210"/>
          <p:cNvSpPr txBox="1"/>
          <p:nvPr/>
        </p:nvSpPr>
        <p:spPr>
          <a:xfrm>
            <a:off x="13808523" y="1072595"/>
            <a:ext cx="367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4. 업무 SQL</a:t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458" name="Google Shape;458;g1e0dd461549_0_210"/>
          <p:cNvCxnSpPr/>
          <p:nvPr/>
        </p:nvCxnSpPr>
        <p:spPr>
          <a:xfrm>
            <a:off x="9122625" y="3240450"/>
            <a:ext cx="10500" cy="704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59" name="Google Shape;459;g1e0dd461549_0_210"/>
          <p:cNvSpPr/>
          <p:nvPr/>
        </p:nvSpPr>
        <p:spPr>
          <a:xfrm>
            <a:off x="268200" y="1964650"/>
            <a:ext cx="8607600" cy="99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프로시저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달란트 시장 상품 조회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= 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prize_select_p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60" name="Google Shape;460;g1e0dd461549_0_2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71079" y="3579875"/>
            <a:ext cx="3004750" cy="63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0dd461549_0_16"/>
          <p:cNvSpPr txBox="1"/>
          <p:nvPr/>
        </p:nvSpPr>
        <p:spPr>
          <a:xfrm>
            <a:off x="4350300" y="3204000"/>
            <a:ext cx="95874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「    </a:t>
            </a:r>
            <a:endParaRPr b="1" sz="9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533400" lvl="0" marL="457200" rtl="0" algn="ctr">
              <a:spcBef>
                <a:spcPts val="0"/>
              </a:spcBef>
              <a:spcAft>
                <a:spcPts val="0"/>
              </a:spcAft>
              <a:buClr>
                <a:srgbClr val="424835"/>
              </a:buClr>
              <a:buSzPts val="4800"/>
              <a:buFont typeface="Georgia"/>
              <a:buAutoNum type="arabicPeriod"/>
            </a:pPr>
            <a:r>
              <a:rPr b="1" lang="en-US" sz="4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프로젝트 개요</a:t>
            </a:r>
            <a:endParaRPr b="1" sz="9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          」</a:t>
            </a:r>
            <a:endParaRPr b="1" sz="9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g1e0dd461549_2_241"/>
          <p:cNvGrpSpPr/>
          <p:nvPr/>
        </p:nvGrpSpPr>
        <p:grpSpPr>
          <a:xfrm>
            <a:off x="-9142857" y="-1826965"/>
            <a:ext cx="36571427" cy="14050718"/>
            <a:chOff x="-9142857" y="-1826965"/>
            <a:chExt cx="36571427" cy="14050718"/>
          </a:xfrm>
        </p:grpSpPr>
        <p:pic>
          <p:nvPicPr>
            <p:cNvPr id="466" name="Google Shape;466;g1e0dd461549_2_2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9142857" y="-1826965"/>
              <a:ext cx="36571427" cy="14050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g1e0dd461549_2_2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685727"/>
              <a:ext cx="18285725" cy="86012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8" name="Google Shape;468;g1e0dd461549_2_241"/>
          <p:cNvSpPr txBox="1"/>
          <p:nvPr/>
        </p:nvSpPr>
        <p:spPr>
          <a:xfrm>
            <a:off x="6124125" y="4329000"/>
            <a:ext cx="56976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0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LOOP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DBMS_OUTPUT.PUT_LINE('상담선생님번호: ' || c.상담선생님번호);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DBMS_OUTPUT.PUT_LINE('상담일자: ' || c.상담일자);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DBMS_OUTPUT.PUT_LINE('상담내용: ' || c.상담내용);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END LOOP;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END counsel_info;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69" name="Google Shape;469;g1e0dd461549_2_241"/>
          <p:cNvSpPr txBox="1"/>
          <p:nvPr/>
        </p:nvSpPr>
        <p:spPr>
          <a:xfrm>
            <a:off x="100325" y="3682950"/>
            <a:ext cx="5697600" cy="3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CREATE OR REPLACE PROCEDURE counsel_info(pstudent_seq IN number) 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AS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BEGIN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FOR c IN (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select 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teacher_seq as "상담선생님번호",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counsel_date as "상담일자",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counsel_text as "상담내용"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from Counsel 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where student_seq = pstudent_seq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) 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0" name="Google Shape;470;g1e0dd461549_2_241"/>
          <p:cNvSpPr txBox="1"/>
          <p:nvPr/>
        </p:nvSpPr>
        <p:spPr>
          <a:xfrm>
            <a:off x="4649898" y="648333"/>
            <a:ext cx="898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4.3 교육생 - 상담일지 조회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71" name="Google Shape;471;g1e0dd461549_2_2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00157" y="949725"/>
            <a:ext cx="2487567" cy="5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1e0dd461549_2_241"/>
          <p:cNvSpPr txBox="1"/>
          <p:nvPr/>
        </p:nvSpPr>
        <p:spPr>
          <a:xfrm>
            <a:off x="13808523" y="1072595"/>
            <a:ext cx="367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4. 업무 SQL</a:t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3" name="Google Shape;473;g1e0dd461549_2_241"/>
          <p:cNvSpPr txBox="1"/>
          <p:nvPr/>
        </p:nvSpPr>
        <p:spPr>
          <a:xfrm>
            <a:off x="12311175" y="3164513"/>
            <a:ext cx="5697600" cy="16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BEGIN</a:t>
            </a:r>
            <a:endParaRPr sz="150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all_subject_selecct_p;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END;</a:t>
            </a:r>
            <a:endParaRPr sz="200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474" name="Google Shape;474;g1e0dd461549_2_241"/>
          <p:cNvCxnSpPr/>
          <p:nvPr/>
        </p:nvCxnSpPr>
        <p:spPr>
          <a:xfrm flipH="1">
            <a:off x="5931025" y="2190750"/>
            <a:ext cx="60000" cy="80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75" name="Google Shape;475;g1e0dd461549_2_241"/>
          <p:cNvCxnSpPr/>
          <p:nvPr/>
        </p:nvCxnSpPr>
        <p:spPr>
          <a:xfrm>
            <a:off x="11954800" y="1685700"/>
            <a:ext cx="2100" cy="859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76" name="Google Shape;476;g1e0dd461549_2_241"/>
          <p:cNvSpPr/>
          <p:nvPr/>
        </p:nvSpPr>
        <p:spPr>
          <a:xfrm>
            <a:off x="268200" y="1940900"/>
            <a:ext cx="8607600" cy="99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프로시저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과목 목록 출력 = counsel_info(pstudent_seq IN number)</a:t>
            </a:r>
            <a:endParaRPr/>
          </a:p>
        </p:txBody>
      </p:sp>
      <p:pic>
        <p:nvPicPr>
          <p:cNvPr id="477" name="Google Shape;477;g1e0dd461549_2_2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91838" y="4815425"/>
            <a:ext cx="4536275" cy="3416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e0dd461549_2_258"/>
          <p:cNvSpPr txBox="1"/>
          <p:nvPr/>
        </p:nvSpPr>
        <p:spPr>
          <a:xfrm>
            <a:off x="4350300" y="3204000"/>
            <a:ext cx="95874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「    </a:t>
            </a:r>
            <a:endParaRPr b="1" sz="9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    5. 시연 영상</a:t>
            </a:r>
            <a:endParaRPr b="1" sz="9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             」</a:t>
            </a:r>
            <a:endParaRPr b="1" sz="9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09f8877d61_0_0"/>
          <p:cNvSpPr txBox="1"/>
          <p:nvPr/>
        </p:nvSpPr>
        <p:spPr>
          <a:xfrm>
            <a:off x="4350300" y="3204000"/>
            <a:ext cx="9587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09f8877d61_0_4"/>
          <p:cNvSpPr txBox="1"/>
          <p:nvPr/>
        </p:nvSpPr>
        <p:spPr>
          <a:xfrm>
            <a:off x="4350300" y="3204000"/>
            <a:ext cx="9587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e0dd461549_0_226"/>
          <p:cNvSpPr txBox="1"/>
          <p:nvPr/>
        </p:nvSpPr>
        <p:spPr>
          <a:xfrm>
            <a:off x="4200888" y="3204000"/>
            <a:ext cx="95874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「 </a:t>
            </a:r>
            <a:endParaRPr b="1" sz="9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      감사합니다</a:t>
            </a:r>
            <a:endParaRPr b="1" sz="4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             」        </a:t>
            </a:r>
            <a:endParaRPr b="1" sz="9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98" name="Google Shape;498;g1e0dd461549_0_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50" y="536250"/>
            <a:ext cx="4194900" cy="41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1e0dd461549_0_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9373" y="872250"/>
            <a:ext cx="3545961" cy="41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1e0dd461549_0_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538" y="291200"/>
            <a:ext cx="4194900" cy="3137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1e0dd461549_0_2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5600" y="5782375"/>
            <a:ext cx="3152775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1e0dd461549_0_2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682753" y="5067151"/>
            <a:ext cx="5430925" cy="54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g1e0dd461549_0_1"/>
          <p:cNvGrpSpPr/>
          <p:nvPr/>
        </p:nvGrpSpPr>
        <p:grpSpPr>
          <a:xfrm>
            <a:off x="-9152206" y="-4952084"/>
            <a:ext cx="36571429" cy="23221240"/>
            <a:chOff x="-9152206" y="-4952084"/>
            <a:chExt cx="36571429" cy="23221240"/>
          </a:xfrm>
        </p:grpSpPr>
        <p:pic>
          <p:nvPicPr>
            <p:cNvPr id="123" name="Google Shape;123;g1e0dd461549_0_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9152206" y="-4952084"/>
              <a:ext cx="36571429" cy="23221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g1e0dd461549_0_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031606"/>
              <a:ext cx="18285715" cy="116106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5" name="Google Shape;125;g1e0dd461549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2160610" y="6008043"/>
            <a:ext cx="4822784" cy="2142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1e0dd461549_0_1"/>
          <p:cNvSpPr txBox="1"/>
          <p:nvPr/>
        </p:nvSpPr>
        <p:spPr>
          <a:xfrm>
            <a:off x="0" y="5197700"/>
            <a:ext cx="4642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1.1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개발환경</a:t>
            </a:r>
            <a:endParaRPr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7" name="Google Shape;127;g1e0dd461549_0_1"/>
          <p:cNvSpPr txBox="1"/>
          <p:nvPr/>
        </p:nvSpPr>
        <p:spPr>
          <a:xfrm>
            <a:off x="4649898" y="1886429"/>
            <a:ext cx="898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69900" lvl="0" marL="457200" marR="0" rtl="0" algn="ctr">
              <a:spcBef>
                <a:spcPts val="0"/>
              </a:spcBef>
              <a:spcAft>
                <a:spcPts val="0"/>
              </a:spcAft>
              <a:buClr>
                <a:srgbClr val="424835"/>
              </a:buClr>
              <a:buSzPts val="3800"/>
              <a:buFont typeface="Georgia"/>
              <a:buAutoNum type="arabicPeriod"/>
            </a:pPr>
            <a:r>
              <a:rPr b="1" lang="en-US" sz="3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프로젝트 개요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28" name="Google Shape;128;g1e0dd461549_0_1"/>
          <p:cNvGraphicFramePr/>
          <p:nvPr/>
        </p:nvGraphicFramePr>
        <p:xfrm>
          <a:off x="6036825" y="498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{B35DF6D3-77E5-4AF3-8031-7C8F037E6C2B}</a:tableStyleId>
              </a:tblPr>
              <a:tblGrid>
                <a:gridCol w="5328650"/>
                <a:gridCol w="5328650"/>
              </a:tblGrid>
              <a:tr h="4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프로젝트 기간</a:t>
                      </a:r>
                      <a:endParaRPr sz="2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2023-03-27~2023-04-07</a:t>
                      </a:r>
                      <a:endParaRPr sz="2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개발 플랫폼</a:t>
                      </a:r>
                      <a:endParaRPr sz="2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window 10, Mac os</a:t>
                      </a:r>
                      <a:endParaRPr sz="2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7E7"/>
                    </a:solidFill>
                  </a:tcPr>
                </a:tc>
              </a:tr>
              <a:tr h="4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개발 툴</a:t>
                      </a:r>
                      <a:endParaRPr sz="2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SQL Developer, eXERD</a:t>
                      </a:r>
                      <a:endParaRPr sz="2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사용 언어</a:t>
                      </a:r>
                      <a:endParaRPr sz="2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Oracle, PLSQL</a:t>
                      </a:r>
                      <a:endParaRPr sz="2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7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g1e0dd461549_2_8"/>
          <p:cNvGrpSpPr/>
          <p:nvPr/>
        </p:nvGrpSpPr>
        <p:grpSpPr>
          <a:xfrm>
            <a:off x="-9609893" y="-4952084"/>
            <a:ext cx="36571429" cy="23221240"/>
            <a:chOff x="-9152206" y="-4952084"/>
            <a:chExt cx="36571429" cy="23221240"/>
          </a:xfrm>
        </p:grpSpPr>
        <p:pic>
          <p:nvPicPr>
            <p:cNvPr id="134" name="Google Shape;134;g1e0dd461549_2_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9152206" y="-4952084"/>
              <a:ext cx="36571429" cy="23221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g1e0dd461549_2_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031606"/>
              <a:ext cx="18285715" cy="116106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6" name="Google Shape;136;g1e0dd461549_2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842188" y="6409475"/>
            <a:ext cx="7573400" cy="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1e0dd461549_2_8"/>
          <p:cNvSpPr txBox="1"/>
          <p:nvPr/>
        </p:nvSpPr>
        <p:spPr>
          <a:xfrm>
            <a:off x="0" y="5197700"/>
            <a:ext cx="4642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1.2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진행 순서</a:t>
            </a:r>
            <a:endParaRPr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8" name="Google Shape;138;g1e0dd461549_2_8"/>
          <p:cNvSpPr txBox="1"/>
          <p:nvPr/>
        </p:nvSpPr>
        <p:spPr>
          <a:xfrm>
            <a:off x="4649898" y="1886429"/>
            <a:ext cx="898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69900" lvl="0" marL="457200" marR="0" rtl="0" algn="ctr">
              <a:spcBef>
                <a:spcPts val="0"/>
              </a:spcBef>
              <a:spcAft>
                <a:spcPts val="0"/>
              </a:spcAft>
              <a:buClr>
                <a:srgbClr val="424835"/>
              </a:buClr>
              <a:buSzPts val="3800"/>
              <a:buFont typeface="Georgia"/>
              <a:buAutoNum type="arabicPeriod"/>
            </a:pPr>
            <a:r>
              <a:rPr b="1" lang="en-US" sz="3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프로젝트 개요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9" name="Google Shape;139;g1e0dd461549_2_8"/>
          <p:cNvSpPr/>
          <p:nvPr/>
        </p:nvSpPr>
        <p:spPr>
          <a:xfrm>
            <a:off x="5664950" y="4337650"/>
            <a:ext cx="2299175" cy="1607700"/>
          </a:xfrm>
          <a:prstGeom prst="flowChartPunchedCard">
            <a:avLst/>
          </a:prstGeom>
          <a:solidFill>
            <a:schemeClr val="lt2"/>
          </a:solidFill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1. </a:t>
            </a: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요구분석서 작성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0" name="Google Shape;140;g1e0dd461549_2_8"/>
          <p:cNvSpPr/>
          <p:nvPr/>
        </p:nvSpPr>
        <p:spPr>
          <a:xfrm>
            <a:off x="9898625" y="4330605"/>
            <a:ext cx="2299175" cy="1607700"/>
          </a:xfrm>
          <a:prstGeom prst="flowChartPunchedCard">
            <a:avLst/>
          </a:prstGeom>
          <a:solidFill>
            <a:schemeClr val="lt2"/>
          </a:solidFill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2. 순서도 및 ERD 작성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1" name="Google Shape;141;g1e0dd461549_2_8"/>
          <p:cNvSpPr/>
          <p:nvPr/>
        </p:nvSpPr>
        <p:spPr>
          <a:xfrm>
            <a:off x="14132300" y="4330604"/>
            <a:ext cx="2299175" cy="1607700"/>
          </a:xfrm>
          <a:prstGeom prst="flowChartPunchedCard">
            <a:avLst/>
          </a:prstGeom>
          <a:solidFill>
            <a:schemeClr val="lt2"/>
          </a:solidFill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3. DDL 작성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2" name="Google Shape;142;g1e0dd461549_2_8"/>
          <p:cNvSpPr/>
          <p:nvPr/>
        </p:nvSpPr>
        <p:spPr>
          <a:xfrm>
            <a:off x="5664950" y="6914275"/>
            <a:ext cx="2299175" cy="1607700"/>
          </a:xfrm>
          <a:prstGeom prst="flowChartPunchedCard">
            <a:avLst/>
          </a:prstGeom>
          <a:solidFill>
            <a:schemeClr val="lt2"/>
          </a:solidFill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4. DML 작성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3" name="Google Shape;143;g1e0dd461549_2_8"/>
          <p:cNvSpPr/>
          <p:nvPr/>
        </p:nvSpPr>
        <p:spPr>
          <a:xfrm>
            <a:off x="9898625" y="6914275"/>
            <a:ext cx="2299175" cy="1607700"/>
          </a:xfrm>
          <a:prstGeom prst="flowChartPunchedCard">
            <a:avLst/>
          </a:prstGeom>
          <a:solidFill>
            <a:schemeClr val="lt2"/>
          </a:solidFill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5. ANSL-SQL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4" name="Google Shape;144;g1e0dd461549_2_8"/>
          <p:cNvSpPr/>
          <p:nvPr/>
        </p:nvSpPr>
        <p:spPr>
          <a:xfrm>
            <a:off x="14132300" y="6914275"/>
            <a:ext cx="2299175" cy="1607700"/>
          </a:xfrm>
          <a:prstGeom prst="flowChartPunchedCard">
            <a:avLst/>
          </a:prstGeom>
          <a:solidFill>
            <a:schemeClr val="lt2"/>
          </a:solidFill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6. PL-SQL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5" name="Google Shape;145;g1e0dd461549_2_8"/>
          <p:cNvSpPr/>
          <p:nvPr/>
        </p:nvSpPr>
        <p:spPr>
          <a:xfrm>
            <a:off x="8339625" y="4795900"/>
            <a:ext cx="1183500" cy="67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040C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1e0dd461549_2_8"/>
          <p:cNvSpPr/>
          <p:nvPr/>
        </p:nvSpPr>
        <p:spPr>
          <a:xfrm>
            <a:off x="12573300" y="4795900"/>
            <a:ext cx="1183500" cy="67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040C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e0dd461549_2_8"/>
          <p:cNvSpPr/>
          <p:nvPr/>
        </p:nvSpPr>
        <p:spPr>
          <a:xfrm>
            <a:off x="8339625" y="7328000"/>
            <a:ext cx="1183500" cy="67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040C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e0dd461549_2_8"/>
          <p:cNvSpPr/>
          <p:nvPr/>
        </p:nvSpPr>
        <p:spPr>
          <a:xfrm>
            <a:off x="12573300" y="7379575"/>
            <a:ext cx="1183500" cy="67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040C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e0dd461549_0_35"/>
          <p:cNvSpPr txBox="1"/>
          <p:nvPr/>
        </p:nvSpPr>
        <p:spPr>
          <a:xfrm>
            <a:off x="4350300" y="3204000"/>
            <a:ext cx="95874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「    </a:t>
            </a:r>
            <a:endParaRPr b="1" sz="9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2. 요구분석</a:t>
            </a:r>
            <a:r>
              <a:rPr b="1" lang="en-US" sz="4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 개요</a:t>
            </a:r>
            <a:endParaRPr b="1" sz="9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          」</a:t>
            </a:r>
            <a:endParaRPr b="1" sz="9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3875" y="1630402"/>
            <a:ext cx="15517949" cy="711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00157" y="949725"/>
            <a:ext cx="2487567" cy="5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9"/>
          <p:cNvSpPr txBox="1"/>
          <p:nvPr/>
        </p:nvSpPr>
        <p:spPr>
          <a:xfrm>
            <a:off x="13808523" y="1072595"/>
            <a:ext cx="367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2. 요구분석</a:t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1366550" y="2193625"/>
            <a:ext cx="390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4835"/>
                </a:solidFill>
                <a:latin typeface="Noto Sans"/>
                <a:ea typeface="Noto Sans"/>
                <a:cs typeface="Noto Sans"/>
                <a:sym typeface="Noto Sans"/>
              </a:rPr>
              <a:t>공통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9"/>
          <p:cNvSpPr txBox="1"/>
          <p:nvPr/>
        </p:nvSpPr>
        <p:spPr>
          <a:xfrm>
            <a:off x="4649898" y="648333"/>
            <a:ext cx="898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2.1 요구분석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3" name="Google Shape;163;p9"/>
          <p:cNvSpPr txBox="1"/>
          <p:nvPr/>
        </p:nvSpPr>
        <p:spPr>
          <a:xfrm>
            <a:off x="1366550" y="4119675"/>
            <a:ext cx="3907800" cy="30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eorgia"/>
              <a:buChar char="○"/>
            </a:pPr>
            <a:r>
              <a:rPr lang="en-US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관리자, 교사, 교육생으로 사용자 구분</a:t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eorgia"/>
              <a:buChar char="○"/>
            </a:pPr>
            <a:r>
              <a:rPr lang="en-US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시스템 운영의 모든 권한은 관리자가 </a:t>
            </a:r>
            <a:r>
              <a:rPr lang="en-US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가짐</a:t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eorgia"/>
              <a:buChar char="○"/>
            </a:pPr>
            <a:r>
              <a:rPr lang="en-US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모든 권한은 로그인 후 사용 가능함</a:t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4" name="Google Shape;164;p9"/>
          <p:cNvSpPr txBox="1"/>
          <p:nvPr/>
        </p:nvSpPr>
        <p:spPr>
          <a:xfrm>
            <a:off x="5274400" y="2193625"/>
            <a:ext cx="383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4835"/>
                </a:solidFill>
                <a:latin typeface="Noto Sans"/>
                <a:ea typeface="Noto Sans"/>
                <a:cs typeface="Noto Sans"/>
                <a:sym typeface="Noto Sans"/>
              </a:rPr>
              <a:t>관리자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9"/>
          <p:cNvPicPr preferRelativeResize="0"/>
          <p:nvPr/>
        </p:nvPicPr>
        <p:blipFill rotWithShape="1">
          <a:blip r:embed="rId5">
            <a:alphaModFix/>
          </a:blip>
          <a:srcRect b="-63940" l="-1350" r="1349" t="63940"/>
          <a:stretch/>
        </p:blipFill>
        <p:spPr>
          <a:xfrm>
            <a:off x="1191600" y="1630825"/>
            <a:ext cx="15711374" cy="41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9"/>
          <p:cNvSpPr txBox="1"/>
          <p:nvPr/>
        </p:nvSpPr>
        <p:spPr>
          <a:xfrm>
            <a:off x="9110725" y="2193625"/>
            <a:ext cx="390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4835"/>
                </a:solidFill>
                <a:latin typeface="Noto Sans"/>
                <a:ea typeface="Noto Sans"/>
                <a:cs typeface="Noto Sans"/>
                <a:sym typeface="Noto Sans"/>
              </a:rPr>
              <a:t>교사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 txBox="1"/>
          <p:nvPr/>
        </p:nvSpPr>
        <p:spPr>
          <a:xfrm>
            <a:off x="13085100" y="2193625"/>
            <a:ext cx="379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4835"/>
                </a:solidFill>
                <a:latin typeface="Noto Sans"/>
                <a:ea typeface="Noto Sans"/>
                <a:cs typeface="Noto Sans"/>
                <a:sym typeface="Noto Sans"/>
              </a:rPr>
              <a:t>교육생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9"/>
          <p:cNvSpPr txBox="1"/>
          <p:nvPr/>
        </p:nvSpPr>
        <p:spPr>
          <a:xfrm>
            <a:off x="5093250" y="4119675"/>
            <a:ext cx="3907800" cy="4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eorgia"/>
              <a:buChar char="○"/>
            </a:pPr>
            <a:r>
              <a:rPr lang="en-US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기초 정보 관리</a:t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eorgia"/>
              <a:buChar char="○"/>
            </a:pPr>
            <a:r>
              <a:rPr lang="en-US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교사 계정 관리</a:t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eorgia"/>
              <a:buChar char="○"/>
            </a:pPr>
            <a:r>
              <a:rPr lang="en-US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개설 과정 / 과목 관리</a:t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eorgia"/>
              <a:buChar char="○"/>
            </a:pPr>
            <a:r>
              <a:rPr lang="en-US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교육생 관리</a:t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eorgia"/>
              <a:buChar char="○"/>
            </a:pPr>
            <a:r>
              <a:rPr lang="en-US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시험 관리 및 성적 조회</a:t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eorgia"/>
              <a:buChar char="○"/>
            </a:pPr>
            <a:r>
              <a:rPr lang="en-US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출결 관리 및 출결 조회</a:t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9" name="Google Shape;169;p9"/>
          <p:cNvSpPr txBox="1"/>
          <p:nvPr/>
        </p:nvSpPr>
        <p:spPr>
          <a:xfrm>
            <a:off x="9110700" y="4119675"/>
            <a:ext cx="39078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eorgia"/>
              <a:buChar char="○"/>
            </a:pPr>
            <a:r>
              <a:rPr lang="en-US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강의 스케줄 조회</a:t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eorgia"/>
              <a:buChar char="○"/>
            </a:pPr>
            <a:r>
              <a:rPr lang="en-US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배점 입출력</a:t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eorgia"/>
              <a:buChar char="○"/>
            </a:pPr>
            <a:r>
              <a:rPr lang="en-US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성적 입출력</a:t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eorgia"/>
              <a:buChar char="○"/>
            </a:pPr>
            <a:r>
              <a:rPr lang="en-US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출결 관리 및 출결 조회</a:t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0" name="Google Shape;170;p9"/>
          <p:cNvSpPr txBox="1"/>
          <p:nvPr/>
        </p:nvSpPr>
        <p:spPr>
          <a:xfrm>
            <a:off x="12837400" y="4119675"/>
            <a:ext cx="3907800" cy="13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eorgia"/>
              <a:buChar char="○"/>
            </a:pPr>
            <a:r>
              <a:rPr lang="en-US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성적 조회</a:t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eorgia"/>
              <a:buChar char="○"/>
            </a:pPr>
            <a:r>
              <a:rPr lang="en-US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출결 관리 및 출결 조회</a:t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71" name="Google Shape;171;p9"/>
          <p:cNvCxnSpPr/>
          <p:nvPr/>
        </p:nvCxnSpPr>
        <p:spPr>
          <a:xfrm flipH="1">
            <a:off x="12837401" y="1626524"/>
            <a:ext cx="6300" cy="7124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9"/>
          <p:cNvCxnSpPr/>
          <p:nvPr/>
        </p:nvCxnSpPr>
        <p:spPr>
          <a:xfrm flipH="1">
            <a:off x="9052726" y="1626524"/>
            <a:ext cx="6300" cy="7124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9"/>
          <p:cNvCxnSpPr/>
          <p:nvPr/>
        </p:nvCxnSpPr>
        <p:spPr>
          <a:xfrm flipH="1">
            <a:off x="5035275" y="1626524"/>
            <a:ext cx="6300" cy="7124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7"/>
          <p:cNvGrpSpPr/>
          <p:nvPr/>
        </p:nvGrpSpPr>
        <p:grpSpPr>
          <a:xfrm>
            <a:off x="-9142857" y="-1826965"/>
            <a:ext cx="36571427" cy="14050718"/>
            <a:chOff x="-9143994" y="-1772078"/>
            <a:chExt cx="36571427" cy="14050718"/>
          </a:xfrm>
        </p:grpSpPr>
        <p:pic>
          <p:nvPicPr>
            <p:cNvPr id="179" name="Google Shape;179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9143994" y="-1772078"/>
              <a:ext cx="36571427" cy="14050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740614"/>
              <a:ext cx="18285715" cy="70253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1" name="Google Shape;18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3861" y="1685714"/>
            <a:ext cx="5223776" cy="7025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685725"/>
            <a:ext cx="2262675" cy="70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7"/>
          <p:cNvSpPr txBox="1"/>
          <p:nvPr/>
        </p:nvSpPr>
        <p:spPr>
          <a:xfrm>
            <a:off x="4649898" y="648333"/>
            <a:ext cx="898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2.2  추가 요구분석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4" name="Google Shape;184;p7"/>
          <p:cNvSpPr txBox="1"/>
          <p:nvPr/>
        </p:nvSpPr>
        <p:spPr>
          <a:xfrm>
            <a:off x="-2" y="2210475"/>
            <a:ext cx="199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관리자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5" name="Google Shape;185;p7"/>
          <p:cNvSpPr txBox="1"/>
          <p:nvPr/>
        </p:nvSpPr>
        <p:spPr>
          <a:xfrm>
            <a:off x="2262674" y="2997775"/>
            <a:ext cx="3670800" cy="5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24835"/>
              </a:buClr>
              <a:buSzPts val="2200"/>
              <a:buFont typeface="Georgia"/>
              <a:buChar char="●"/>
            </a:pPr>
            <a:r>
              <a:rPr lang="en-US" sz="22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교육생 면접 및 선발</a:t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24835"/>
              </a:buClr>
              <a:buSzPts val="2200"/>
              <a:buFont typeface="Georgia"/>
              <a:buChar char="●"/>
            </a:pPr>
            <a:r>
              <a:rPr lang="en-US" sz="22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상담 관리</a:t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24835"/>
              </a:buClr>
              <a:buSzPts val="2200"/>
              <a:buFont typeface="Georgia"/>
              <a:buChar char="●"/>
            </a:pPr>
            <a:r>
              <a:rPr lang="en-US" sz="22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과목별 교재 관리</a:t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24835"/>
              </a:buClr>
              <a:buSzPts val="2200"/>
              <a:buFont typeface="Georgia"/>
              <a:buChar char="●"/>
            </a:pPr>
            <a:r>
              <a:rPr lang="en-US" sz="22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수료생 취업 활동 관리</a:t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24835"/>
              </a:buClr>
              <a:buSzPts val="2200"/>
              <a:buFont typeface="Georgia"/>
              <a:buChar char="●"/>
            </a:pPr>
            <a:r>
              <a:rPr lang="en-US" sz="22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협력 기업 관리</a:t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24835"/>
              </a:buClr>
              <a:buSzPts val="2200"/>
              <a:buFont typeface="Georgia"/>
              <a:buChar char="●"/>
            </a:pPr>
            <a:r>
              <a:rPr lang="en-US" sz="22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교사 추천 도서 관리</a:t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24835"/>
              </a:buClr>
              <a:buSzPts val="2200"/>
              <a:buFont typeface="Georgia"/>
              <a:buChar char="●"/>
            </a:pPr>
            <a:r>
              <a:rPr lang="en-US" sz="22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만남의 광장 관리</a:t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24835"/>
              </a:buClr>
              <a:buSzPts val="2200"/>
              <a:buFont typeface="Georgia"/>
              <a:buChar char="●"/>
            </a:pPr>
            <a:r>
              <a:rPr lang="en-US" sz="22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달란트 시장 관리</a:t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86" name="Google Shape;186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400157" y="949725"/>
            <a:ext cx="2487567" cy="5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7"/>
          <p:cNvSpPr txBox="1"/>
          <p:nvPr/>
        </p:nvSpPr>
        <p:spPr>
          <a:xfrm>
            <a:off x="13808523" y="1072595"/>
            <a:ext cx="367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2. 요구분석</a:t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88" name="Google Shape;188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54513" y="1685713"/>
            <a:ext cx="2262675" cy="70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41300" y="1685725"/>
            <a:ext cx="2262675" cy="70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7"/>
          <p:cNvSpPr txBox="1"/>
          <p:nvPr/>
        </p:nvSpPr>
        <p:spPr>
          <a:xfrm>
            <a:off x="6054498" y="2210475"/>
            <a:ext cx="199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교사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1" name="Google Shape;191;p7"/>
          <p:cNvSpPr txBox="1"/>
          <p:nvPr/>
        </p:nvSpPr>
        <p:spPr>
          <a:xfrm>
            <a:off x="12341298" y="2210475"/>
            <a:ext cx="199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교육생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2" name="Google Shape;192;p7"/>
          <p:cNvSpPr txBox="1"/>
          <p:nvPr/>
        </p:nvSpPr>
        <p:spPr>
          <a:xfrm>
            <a:off x="8438199" y="2997775"/>
            <a:ext cx="36708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24835"/>
              </a:buClr>
              <a:buSzPts val="2200"/>
              <a:buFont typeface="Georgia"/>
              <a:buChar char="●"/>
            </a:pPr>
            <a:r>
              <a:rPr lang="en-US" sz="22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상담일지 작성 및 조회</a:t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24835"/>
              </a:buClr>
              <a:buSzPts val="2200"/>
              <a:buFont typeface="Georgia"/>
              <a:buChar char="●"/>
            </a:pPr>
            <a:r>
              <a:rPr lang="en-US" sz="22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교육생 사후처리 조회</a:t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24835"/>
              </a:buClr>
              <a:buSzPts val="2200"/>
              <a:buFont typeface="Georgia"/>
              <a:buChar char="●"/>
            </a:pPr>
            <a:r>
              <a:rPr lang="en-US" sz="22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각종 데이터 통계 기능</a:t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(일, 주, 월, 년 단위)</a:t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24835"/>
              </a:buClr>
              <a:buSzPts val="2200"/>
              <a:buFont typeface="Georgia"/>
              <a:buChar char="●"/>
            </a:pPr>
            <a:r>
              <a:rPr lang="en-US" sz="22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교사 추천 도서 등록 및 조회</a:t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24835"/>
              </a:buClr>
              <a:buSzPts val="2200"/>
              <a:buFont typeface="Georgia"/>
              <a:buChar char="●"/>
            </a:pPr>
            <a:r>
              <a:rPr lang="en-US" sz="22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만남의 광장</a:t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24835"/>
              </a:buClr>
              <a:buSzPts val="2200"/>
              <a:buFont typeface="Georgia"/>
              <a:buChar char="●"/>
            </a:pPr>
            <a:r>
              <a:rPr lang="en-US" sz="22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퀴즈 관리</a:t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3" name="Google Shape;193;p7"/>
          <p:cNvSpPr txBox="1"/>
          <p:nvPr/>
        </p:nvSpPr>
        <p:spPr>
          <a:xfrm>
            <a:off x="14836287" y="2997775"/>
            <a:ext cx="36708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24835"/>
              </a:buClr>
              <a:buSzPts val="2200"/>
              <a:buFont typeface="Georgia"/>
              <a:buChar char="●"/>
            </a:pPr>
            <a:r>
              <a:rPr lang="en-US" sz="22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사후처리 입력</a:t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24835"/>
              </a:buClr>
              <a:buSzPts val="2200"/>
              <a:buFont typeface="Georgia"/>
              <a:buChar char="●"/>
            </a:pPr>
            <a:r>
              <a:rPr lang="en-US" sz="22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교사 추천 도서</a:t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24835"/>
              </a:buClr>
              <a:buSzPts val="2200"/>
              <a:buFont typeface="Georgia"/>
              <a:buChar char="●"/>
            </a:pPr>
            <a:r>
              <a:rPr lang="en-US" sz="22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만남의 광장</a:t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24835"/>
              </a:buClr>
              <a:buSzPts val="2200"/>
              <a:buFont typeface="Georgia"/>
              <a:buChar char="●"/>
            </a:pPr>
            <a:r>
              <a:rPr lang="en-US" sz="22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달란트 시장</a:t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2483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7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e0dd461549_2_39"/>
          <p:cNvSpPr txBox="1"/>
          <p:nvPr/>
        </p:nvSpPr>
        <p:spPr>
          <a:xfrm>
            <a:off x="4350300" y="3204000"/>
            <a:ext cx="95874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「    </a:t>
            </a:r>
            <a:endParaRPr b="1" sz="9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3</a:t>
            </a:r>
            <a:r>
              <a:rPr b="1" lang="en-US" sz="4800">
                <a:solidFill>
                  <a:srgbClr val="424835"/>
                </a:solidFill>
                <a:latin typeface="Georgia"/>
                <a:ea typeface="Georgia"/>
                <a:cs typeface="Georgia"/>
                <a:sym typeface="Georgia"/>
              </a:rPr>
              <a:t>. 데이터 구조</a:t>
            </a:r>
            <a:endParaRPr b="1" sz="9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            」</a:t>
            </a:r>
            <a:endParaRPr b="1" sz="9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FFFEF7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2023-04-06T09:43:28Z</dcterms:created>
  <dc:creator>officegen</dc:creator>
</cp:coreProperties>
</file>